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0"/>
  </p:notesMasterIdLst>
  <p:handoutMasterIdLst>
    <p:handoutMasterId r:id="rId41"/>
  </p:handoutMasterIdLst>
  <p:sldIdLst>
    <p:sldId id="282" r:id="rId2"/>
    <p:sldId id="490" r:id="rId3"/>
    <p:sldId id="455" r:id="rId4"/>
    <p:sldId id="493" r:id="rId5"/>
    <p:sldId id="476" r:id="rId6"/>
    <p:sldId id="456" r:id="rId7"/>
    <p:sldId id="492" r:id="rId8"/>
    <p:sldId id="457" r:id="rId9"/>
    <p:sldId id="463" r:id="rId10"/>
    <p:sldId id="458" r:id="rId11"/>
    <p:sldId id="459" r:id="rId12"/>
    <p:sldId id="479" r:id="rId13"/>
    <p:sldId id="460" r:id="rId14"/>
    <p:sldId id="462" r:id="rId15"/>
    <p:sldId id="464" r:id="rId16"/>
    <p:sldId id="465" r:id="rId17"/>
    <p:sldId id="494" r:id="rId18"/>
    <p:sldId id="466" r:id="rId19"/>
    <p:sldId id="477" r:id="rId20"/>
    <p:sldId id="491" r:id="rId21"/>
    <p:sldId id="467" r:id="rId22"/>
    <p:sldId id="468" r:id="rId23"/>
    <p:sldId id="469" r:id="rId24"/>
    <p:sldId id="470" r:id="rId25"/>
    <p:sldId id="480" r:id="rId26"/>
    <p:sldId id="471" r:id="rId27"/>
    <p:sldId id="473" r:id="rId28"/>
    <p:sldId id="474" r:id="rId29"/>
    <p:sldId id="475" r:id="rId30"/>
    <p:sldId id="481" r:id="rId31"/>
    <p:sldId id="482" r:id="rId32"/>
    <p:sldId id="478" r:id="rId33"/>
    <p:sldId id="483" r:id="rId34"/>
    <p:sldId id="484" r:id="rId35"/>
    <p:sldId id="495" r:id="rId36"/>
    <p:sldId id="485" r:id="rId37"/>
    <p:sldId id="486" r:id="rId38"/>
    <p:sldId id="487" r:id="rId3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Default Section" id="{1477C5AE-D55C-4D4C-B0DB-FB6F3FEBF823}">
          <p14:sldIdLst>
            <p14:sldId id="282"/>
            <p14:sldId id="490"/>
            <p14:sldId id="455"/>
            <p14:sldId id="493"/>
            <p14:sldId id="476"/>
            <p14:sldId id="456"/>
            <p14:sldId id="492"/>
            <p14:sldId id="457"/>
            <p14:sldId id="463"/>
            <p14:sldId id="458"/>
            <p14:sldId id="459"/>
            <p14:sldId id="479"/>
            <p14:sldId id="460"/>
            <p14:sldId id="462"/>
            <p14:sldId id="464"/>
            <p14:sldId id="465"/>
            <p14:sldId id="494"/>
            <p14:sldId id="466"/>
            <p14:sldId id="477"/>
            <p14:sldId id="491"/>
            <p14:sldId id="467"/>
            <p14:sldId id="468"/>
            <p14:sldId id="469"/>
            <p14:sldId id="470"/>
            <p14:sldId id="480"/>
            <p14:sldId id="471"/>
            <p14:sldId id="473"/>
            <p14:sldId id="474"/>
            <p14:sldId id="475"/>
            <p14:sldId id="481"/>
            <p14:sldId id="482"/>
            <p14:sldId id="478"/>
            <p14:sldId id="483"/>
            <p14:sldId id="484"/>
            <p14:sldId id="495"/>
            <p14:sldId id="485"/>
            <p14:sldId id="486"/>
            <p14:sldId id="487"/>
          </p14:sldIdLst>
        </p14:section>
      </p14:sectionLst>
    </p:ext>
    <p:ext uri="{EFAFB233-063F-42B5-8137-9DF3F51BA10A}">
      <p15:sldGuideLst xmlns:p15="http://schemas.microsoft.com/office/powerpoint/2012/main">
        <p15:guide id="1" orient="horz" pos="435">
          <p15:clr>
            <a:srgbClr val="A4A3A4"/>
          </p15:clr>
        </p15:guide>
        <p15:guide id="2" pos="52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D54"/>
    <a:srgbClr val="F47A20"/>
    <a:srgbClr val="006600"/>
    <a:srgbClr val="650D88"/>
    <a:srgbClr val="2996C3"/>
    <a:srgbClr val="FFF100"/>
    <a:srgbClr val="FF870A"/>
    <a:srgbClr val="E769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707" autoAdjust="0"/>
  </p:normalViewPr>
  <p:slideViewPr>
    <p:cSldViewPr snapToGrid="0">
      <p:cViewPr>
        <p:scale>
          <a:sx n="66" d="100"/>
          <a:sy n="66" d="100"/>
        </p:scale>
        <p:origin x="1747" y="456"/>
      </p:cViewPr>
      <p:guideLst>
        <p:guide orient="horz" pos="435"/>
        <p:guide pos="525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charset="-128"/>
                <a:cs typeface="ＭＳ Ｐゴシック" charset="-128"/>
              </a:defRPr>
            </a:lvl1pPr>
          </a:lstStyle>
          <a:p>
            <a:pPr>
              <a:defRPr/>
            </a:pPr>
            <a:endParaRPr lang="en-US"/>
          </a:p>
        </p:txBody>
      </p:sp>
      <p:sp>
        <p:nvSpPr>
          <p:cNvPr id="542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charset="-128"/>
                <a:cs typeface="ＭＳ Ｐゴシック" charset="-128"/>
              </a:defRPr>
            </a:lvl1pPr>
          </a:lstStyle>
          <a:p>
            <a:pPr>
              <a:defRPr/>
            </a:pPr>
            <a:endParaRPr lang="en-US"/>
          </a:p>
        </p:txBody>
      </p:sp>
      <p:sp>
        <p:nvSpPr>
          <p:cNvPr id="542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charset="-128"/>
                <a:cs typeface="ＭＳ Ｐゴシック" charset="-128"/>
              </a:defRPr>
            </a:lvl1pPr>
          </a:lstStyle>
          <a:p>
            <a:pPr>
              <a:defRPr/>
            </a:pPr>
            <a:endParaRPr lang="en-US"/>
          </a:p>
        </p:txBody>
      </p:sp>
      <p:sp>
        <p:nvSpPr>
          <p:cNvPr id="542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FF2518AD-59C9-4BE7-97DC-95770A115873}" type="slidenum">
              <a:rPr lang="en-US"/>
              <a:pPr>
                <a:defRPr/>
              </a:pPr>
              <a:t>‹#›</a:t>
            </a:fld>
            <a:endParaRPr lang="en-US"/>
          </a:p>
        </p:txBody>
      </p:sp>
    </p:spTree>
    <p:extLst>
      <p:ext uri="{BB962C8B-B14F-4D97-AF65-F5344CB8AC3E}">
        <p14:creationId xmlns:p14="http://schemas.microsoft.com/office/powerpoint/2010/main" val="179126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charset="-128"/>
                <a:cs typeface="ＭＳ Ｐゴシック" charset="-128"/>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charset="-128"/>
                <a:cs typeface="ＭＳ Ｐゴシック" charset="-128"/>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589600A3-083E-4C80-8BE8-03C0442AA6F3}" type="slidenum">
              <a:rPr lang="en-US"/>
              <a:pPr>
                <a:defRPr/>
              </a:pPr>
              <a:t>‹#›</a:t>
            </a:fld>
            <a:endParaRPr lang="en-US"/>
          </a:p>
        </p:txBody>
      </p:sp>
    </p:spTree>
    <p:extLst>
      <p:ext uri="{BB962C8B-B14F-4D97-AF65-F5344CB8AC3E}">
        <p14:creationId xmlns:p14="http://schemas.microsoft.com/office/powerpoint/2010/main" val="38627528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Users/kgammage/Documents/CustomerWork/ToDo/A534%20-%20Code%20595%20Logo/595_logo_color.gif" TargetMode="External"/><Relationship Id="rId5" Type="http://schemas.openxmlformats.org/officeDocument/2006/relationships/image" Target="../media/image3.png"/><Relationship Id="rId4" Type="http://schemas.openxmlformats.org/officeDocument/2006/relationships/image" Target="/Users/kgammage/Documents/CustomerWork/ToDo/A534%20-%20Code%20595%20Logo/PPT%20Template/BWmeatball.gif"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BWmeatball.gif" descr="/Users/kgammage/Documents/CustomerWork/ToDo/A534 - Code 595 Logo/PPT Template/BWmeatball.gif"/>
          <p:cNvPicPr>
            <a:picLocks noChangeAspect="1"/>
          </p:cNvPicPr>
          <p:nvPr userDrawn="1"/>
        </p:nvPicPr>
        <p:blipFill>
          <a:blip r:embed="rId3" r:link="rId4">
            <a:extLst>
              <a:ext uri="{28A0092B-C50C-407E-A947-70E740481C1C}">
                <a14:useLocalDpi xmlns:a14="http://schemas.microsoft.com/office/drawing/2010/main" val="0"/>
              </a:ext>
            </a:extLst>
          </a:blip>
          <a:srcRect/>
          <a:stretch>
            <a:fillRect/>
          </a:stretch>
        </p:blipFill>
        <p:spPr bwMode="auto">
          <a:xfrm>
            <a:off x="7926388" y="292100"/>
            <a:ext cx="828675"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16"/>
          <p:cNvSpPr txBox="1">
            <a:spLocks noChangeArrowheads="1"/>
          </p:cNvSpPr>
          <p:nvPr userDrawn="1"/>
        </p:nvSpPr>
        <p:spPr bwMode="auto">
          <a:xfrm>
            <a:off x="393700" y="522288"/>
            <a:ext cx="3830638" cy="24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hangingPunct="0">
              <a:spcBef>
                <a:spcPct val="50000"/>
              </a:spcBef>
              <a:defRPr/>
            </a:pPr>
            <a:r>
              <a:rPr lang="en-US" sz="1000" dirty="0" smtClean="0">
                <a:solidFill>
                  <a:schemeClr val="bg1"/>
                </a:solidFill>
              </a:rPr>
              <a:t>National Aeronautics and Space Administration</a:t>
            </a:r>
          </a:p>
        </p:txBody>
      </p:sp>
      <p:sp>
        <p:nvSpPr>
          <p:cNvPr id="6" name="Text Box 17"/>
          <p:cNvSpPr txBox="1">
            <a:spLocks noChangeArrowheads="1"/>
          </p:cNvSpPr>
          <p:nvPr userDrawn="1"/>
        </p:nvSpPr>
        <p:spPr bwMode="auto">
          <a:xfrm>
            <a:off x="393700" y="6443663"/>
            <a:ext cx="1173163" cy="244475"/>
          </a:xfrm>
          <a:prstGeom prst="rect">
            <a:avLst/>
          </a:prstGeom>
          <a:noFill/>
          <a:ln w="9525">
            <a:no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0" hangingPunct="0">
              <a:spcBef>
                <a:spcPct val="50000"/>
              </a:spcBef>
              <a:defRPr/>
            </a:pPr>
            <a:r>
              <a:rPr lang="en-US" sz="1000" b="1" dirty="0" smtClean="0">
                <a:solidFill>
                  <a:srgbClr val="FFFFFF"/>
                </a:solidFill>
              </a:rPr>
              <a:t>www.nasa.gov</a:t>
            </a:r>
            <a:endParaRPr lang="en-US" sz="1000" dirty="0" smtClean="0">
              <a:solidFill>
                <a:srgbClr val="FFFFFF"/>
              </a:solidFill>
            </a:endParaRPr>
          </a:p>
        </p:txBody>
      </p:sp>
      <p:sp>
        <p:nvSpPr>
          <p:cNvPr id="7" name="TextBox 6"/>
          <p:cNvSpPr txBox="1"/>
          <p:nvPr userDrawn="1"/>
        </p:nvSpPr>
        <p:spPr>
          <a:xfrm>
            <a:off x="2400300" y="5940425"/>
            <a:ext cx="3578225" cy="492125"/>
          </a:xfrm>
          <a:prstGeom prst="rect">
            <a:avLst/>
          </a:prstGeom>
          <a:noFill/>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0" hangingPunct="0">
              <a:defRPr/>
            </a:pPr>
            <a:r>
              <a:rPr lang="en-US" sz="1300" b="1" dirty="0" smtClean="0">
                <a:solidFill>
                  <a:schemeClr val="bg1"/>
                </a:solidFill>
              </a:rPr>
              <a:t>NAVIGATION &amp; MISSION DESIGN BRANCH</a:t>
            </a:r>
          </a:p>
          <a:p>
            <a:pPr eaLnBrk="0" hangingPunct="0">
              <a:defRPr/>
            </a:pPr>
            <a:r>
              <a:rPr lang="en-US" sz="1300" dirty="0" smtClean="0">
                <a:solidFill>
                  <a:schemeClr val="bg1"/>
                </a:solidFill>
              </a:rPr>
              <a:t>NASA GSFC</a:t>
            </a:r>
          </a:p>
        </p:txBody>
      </p:sp>
      <p:pic>
        <p:nvPicPr>
          <p:cNvPr id="8" name="595_logo_color.gif" descr="/Users/kgammage/Documents/CustomerWork/ToDo/A534 - Code 595 Logo/595_logo_color.gif"/>
          <p:cNvPicPr>
            <a:picLocks noChangeAspect="1"/>
          </p:cNvPicPr>
          <p:nvPr userDrawn="1"/>
        </p:nvPicPr>
        <p:blipFill>
          <a:blip r:embed="rId5" r:link="rId6">
            <a:extLst>
              <a:ext uri="{28A0092B-C50C-407E-A947-70E740481C1C}">
                <a14:useLocalDpi xmlns:a14="http://schemas.microsoft.com/office/drawing/2010/main" val="0"/>
              </a:ext>
            </a:extLst>
          </a:blip>
          <a:srcRect/>
          <a:stretch>
            <a:fillRect/>
          </a:stretch>
        </p:blipFill>
        <p:spPr bwMode="auto">
          <a:xfrm>
            <a:off x="7712075" y="5749925"/>
            <a:ext cx="974725"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userDrawn="1"/>
        </p:nvSpPr>
        <p:spPr>
          <a:xfrm rot="16200000">
            <a:off x="6257925" y="2976563"/>
            <a:ext cx="4064000" cy="831850"/>
          </a:xfrm>
          <a:prstGeom prst="rect">
            <a:avLst/>
          </a:prstGeom>
          <a:noFill/>
        </p:spPr>
        <p:txBody>
          <a:bodyPr wrap="none">
            <a:spAutoFit/>
          </a:bodyPr>
          <a:lstStyle/>
          <a:p>
            <a:pPr eaLnBrk="0" hangingPunct="0">
              <a:defRPr/>
            </a:pPr>
            <a:r>
              <a:rPr lang="en-US" sz="4800" spc="1500" dirty="0">
                <a:solidFill>
                  <a:srgbClr val="FFFFFF"/>
                </a:solidFill>
                <a:latin typeface="Arial" charset="0"/>
                <a:ea typeface="ＭＳ Ｐゴシック" charset="-128"/>
              </a:rPr>
              <a:t>code 595</a:t>
            </a:r>
          </a:p>
        </p:txBody>
      </p:sp>
      <p:sp>
        <p:nvSpPr>
          <p:cNvPr id="12307" name="Rectangle 19"/>
          <p:cNvSpPr>
            <a:spLocks noGrp="1" noChangeArrowheads="1"/>
          </p:cNvSpPr>
          <p:nvPr>
            <p:ph type="ctrTitle" sz="quarter"/>
          </p:nvPr>
        </p:nvSpPr>
        <p:spPr>
          <a:xfrm>
            <a:off x="355600" y="950560"/>
            <a:ext cx="7264400" cy="1143000"/>
          </a:xfrm>
          <a:ln>
            <a:noFill/>
          </a:ln>
          <a:effectLst/>
        </p:spPr>
        <p:txBody>
          <a:bodyPr/>
          <a:lstStyle>
            <a:lvl1pPr algn="l">
              <a:defRPr sz="3400">
                <a:solidFill>
                  <a:srgbClr val="F47A20"/>
                </a:solidFill>
                <a:effectLst/>
                <a:latin typeface="Arial"/>
                <a:cs typeface="Arial"/>
              </a:defRPr>
            </a:lvl1pPr>
          </a:lstStyle>
          <a:p>
            <a:r>
              <a:rPr lang="en-US" dirty="0"/>
              <a:t>Click to edit Master title style</a:t>
            </a:r>
          </a:p>
        </p:txBody>
      </p:sp>
      <p:sp>
        <p:nvSpPr>
          <p:cNvPr id="12308" name="Rectangle 20"/>
          <p:cNvSpPr>
            <a:spLocks noGrp="1" noChangeArrowheads="1"/>
          </p:cNvSpPr>
          <p:nvPr>
            <p:ph type="subTitle" sz="quarter" idx="1"/>
          </p:nvPr>
        </p:nvSpPr>
        <p:spPr>
          <a:xfrm>
            <a:off x="3733800" y="2380803"/>
            <a:ext cx="3911600" cy="1565275"/>
          </a:xfrm>
        </p:spPr>
        <p:txBody>
          <a:bodyPr/>
          <a:lstStyle>
            <a:lvl1pPr marL="0" indent="0" algn="l">
              <a:buFontTx/>
              <a:buNone/>
              <a:defRPr b="1">
                <a:solidFill>
                  <a:srgbClr val="FFFFFF"/>
                </a:solidFill>
              </a:defRPr>
            </a:lvl1pPr>
          </a:lstStyle>
          <a:p>
            <a:r>
              <a:rPr lang="en-US" dirty="0"/>
              <a:t>Click to edit Master subtitle style</a:t>
            </a:r>
          </a:p>
        </p:txBody>
      </p:sp>
    </p:spTree>
    <p:extLst>
      <p:ext uri="{BB962C8B-B14F-4D97-AF65-F5344CB8AC3E}">
        <p14:creationId xmlns:p14="http://schemas.microsoft.com/office/powerpoint/2010/main" val="1954672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3213" y="122238"/>
            <a:ext cx="2116137" cy="5716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22238"/>
            <a:ext cx="6196013" cy="5716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a:ln/>
        </p:spPr>
        <p:txBody>
          <a:bodyPr/>
          <a:lstStyle>
            <a:lvl1pPr>
              <a:defRPr/>
            </a:lvl1pPr>
          </a:lstStyle>
          <a:p>
            <a:pPr>
              <a:defRPr/>
            </a:pPr>
            <a:fld id="{8007CB25-07FF-48C7-B731-D05ECEF560F1}" type="slidenum">
              <a:rPr lang="en-US"/>
              <a:pPr>
                <a:defRPr/>
              </a:pPr>
              <a:t>‹#›</a:t>
            </a:fld>
            <a:endParaRPr lang="en-US"/>
          </a:p>
        </p:txBody>
      </p:sp>
    </p:spTree>
    <p:extLst>
      <p:ext uri="{BB962C8B-B14F-4D97-AF65-F5344CB8AC3E}">
        <p14:creationId xmlns:p14="http://schemas.microsoft.com/office/powerpoint/2010/main" val="321371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8"/>
            <a:ext cx="8443913"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15913" y="1273175"/>
            <a:ext cx="8453437" cy="4565650"/>
          </a:xfrm>
        </p:spPr>
        <p:txBody>
          <a:bodyPr/>
          <a:lstStyle/>
          <a:p>
            <a:pPr lvl="0"/>
            <a:endParaRPr lang="en-US" noProof="0" dirty="0" smtClean="0"/>
          </a:p>
        </p:txBody>
      </p:sp>
      <p:sp>
        <p:nvSpPr>
          <p:cNvPr id="4" name="Rectangle 13"/>
          <p:cNvSpPr>
            <a:spLocks noGrp="1" noChangeArrowheads="1"/>
          </p:cNvSpPr>
          <p:nvPr>
            <p:ph type="sldNum" sz="quarter" idx="10"/>
          </p:nvPr>
        </p:nvSpPr>
        <p:spPr>
          <a:ln/>
        </p:spPr>
        <p:txBody>
          <a:bodyPr/>
          <a:lstStyle>
            <a:lvl1pPr>
              <a:defRPr/>
            </a:lvl1pPr>
          </a:lstStyle>
          <a:p>
            <a:pPr>
              <a:defRPr/>
            </a:pPr>
            <a:fld id="{C80734DE-843B-4D71-9D8F-4FCA0AC88C37}" type="slidenum">
              <a:rPr lang="en-US"/>
              <a:pPr>
                <a:defRPr/>
              </a:pPr>
              <a:t>‹#›</a:t>
            </a:fld>
            <a:endParaRPr lang="en-US"/>
          </a:p>
        </p:txBody>
      </p:sp>
    </p:spTree>
    <p:extLst>
      <p:ext uri="{BB962C8B-B14F-4D97-AF65-F5344CB8AC3E}">
        <p14:creationId xmlns:p14="http://schemas.microsoft.com/office/powerpoint/2010/main" val="351198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a:ln/>
        </p:spPr>
        <p:txBody>
          <a:bodyPr/>
          <a:lstStyle>
            <a:lvl1pPr>
              <a:defRPr/>
            </a:lvl1pPr>
          </a:lstStyle>
          <a:p>
            <a:pPr>
              <a:defRPr/>
            </a:pPr>
            <a:fld id="{8ED957B2-7CE4-4C2E-86CE-320E3734304C}" type="slidenum">
              <a:rPr lang="en-US"/>
              <a:pPr>
                <a:defRPr/>
              </a:pPr>
              <a:t>‹#›</a:t>
            </a:fld>
            <a:endParaRPr lang="en-US"/>
          </a:p>
        </p:txBody>
      </p:sp>
      <p:pic>
        <p:nvPicPr>
          <p:cNvPr id="1026" name="Picture 2" descr="C:\Users\jaengla2\Pictures\Clementine\clemonau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74114" y="6344285"/>
            <a:ext cx="88526" cy="13779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7555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5913" y="1273175"/>
            <a:ext cx="4149725"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8038" y="1273175"/>
            <a:ext cx="4151312"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3"/>
          <p:cNvSpPr>
            <a:spLocks noGrp="1" noChangeArrowheads="1"/>
          </p:cNvSpPr>
          <p:nvPr>
            <p:ph type="sldNum" sz="quarter" idx="10"/>
          </p:nvPr>
        </p:nvSpPr>
        <p:spPr>
          <a:ln/>
        </p:spPr>
        <p:txBody>
          <a:bodyPr/>
          <a:lstStyle>
            <a:lvl1pPr>
              <a:defRPr/>
            </a:lvl1pPr>
          </a:lstStyle>
          <a:p>
            <a:pPr>
              <a:defRPr/>
            </a:pPr>
            <a:fld id="{232A8623-37F7-42A8-A80E-A7DF109B74DE}" type="slidenum">
              <a:rPr lang="en-US"/>
              <a:pPr>
                <a:defRPr/>
              </a:pPr>
              <a:t>‹#›</a:t>
            </a:fld>
            <a:endParaRPr lang="en-US"/>
          </a:p>
        </p:txBody>
      </p:sp>
    </p:spTree>
    <p:extLst>
      <p:ext uri="{BB962C8B-B14F-4D97-AF65-F5344CB8AC3E}">
        <p14:creationId xmlns:p14="http://schemas.microsoft.com/office/powerpoint/2010/main" val="954420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3"/>
          <p:cNvSpPr>
            <a:spLocks noGrp="1" noChangeArrowheads="1"/>
          </p:cNvSpPr>
          <p:nvPr>
            <p:ph type="sldNum" sz="quarter" idx="10"/>
          </p:nvPr>
        </p:nvSpPr>
        <p:spPr>
          <a:ln/>
        </p:spPr>
        <p:txBody>
          <a:bodyPr/>
          <a:lstStyle>
            <a:lvl1pPr>
              <a:defRPr/>
            </a:lvl1pPr>
          </a:lstStyle>
          <a:p>
            <a:pPr>
              <a:defRPr/>
            </a:pPr>
            <a:fld id="{AAF295E3-7AEB-45ED-A2B9-16FE8BE863DC}" type="slidenum">
              <a:rPr lang="en-US"/>
              <a:pPr>
                <a:defRPr/>
              </a:pPr>
              <a:t>‹#›</a:t>
            </a:fld>
            <a:endParaRPr lang="en-US"/>
          </a:p>
        </p:txBody>
      </p:sp>
    </p:spTree>
    <p:extLst>
      <p:ext uri="{BB962C8B-B14F-4D97-AF65-F5344CB8AC3E}">
        <p14:creationId xmlns:p14="http://schemas.microsoft.com/office/powerpoint/2010/main" val="320387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3"/>
          <p:cNvSpPr>
            <a:spLocks noGrp="1" noChangeArrowheads="1"/>
          </p:cNvSpPr>
          <p:nvPr>
            <p:ph type="sldNum" sz="quarter" idx="10"/>
          </p:nvPr>
        </p:nvSpPr>
        <p:spPr>
          <a:ln/>
        </p:spPr>
        <p:txBody>
          <a:bodyPr/>
          <a:lstStyle>
            <a:lvl1pPr>
              <a:defRPr/>
            </a:lvl1pPr>
          </a:lstStyle>
          <a:p>
            <a:pPr>
              <a:defRPr/>
            </a:pPr>
            <a:fld id="{5567CC93-29A8-4865-A463-3C3660E5952E}" type="slidenum">
              <a:rPr lang="en-US"/>
              <a:pPr>
                <a:defRPr/>
              </a:pPr>
              <a:t>‹#›</a:t>
            </a:fld>
            <a:endParaRPr lang="en-US"/>
          </a:p>
        </p:txBody>
      </p:sp>
    </p:spTree>
    <p:extLst>
      <p:ext uri="{BB962C8B-B14F-4D97-AF65-F5344CB8AC3E}">
        <p14:creationId xmlns:p14="http://schemas.microsoft.com/office/powerpoint/2010/main" val="243917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D3B2B260-DE02-4CFF-92F0-4300C0B3F1E8}" type="slidenum">
              <a:rPr lang="en-US"/>
              <a:pPr>
                <a:defRPr/>
              </a:pPr>
              <a:t>‹#›</a:t>
            </a:fld>
            <a:endParaRPr lang="en-US"/>
          </a:p>
        </p:txBody>
      </p:sp>
    </p:spTree>
    <p:extLst>
      <p:ext uri="{BB962C8B-B14F-4D97-AF65-F5344CB8AC3E}">
        <p14:creationId xmlns:p14="http://schemas.microsoft.com/office/powerpoint/2010/main" val="1178848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02F0C642-0A81-4FE0-B339-402C5135CC55}" type="slidenum">
              <a:rPr lang="en-US"/>
              <a:pPr>
                <a:defRPr/>
              </a:pPr>
              <a:t>‹#›</a:t>
            </a:fld>
            <a:endParaRPr lang="en-US"/>
          </a:p>
        </p:txBody>
      </p:sp>
    </p:spTree>
    <p:extLst>
      <p:ext uri="{BB962C8B-B14F-4D97-AF65-F5344CB8AC3E}">
        <p14:creationId xmlns:p14="http://schemas.microsoft.com/office/powerpoint/2010/main" val="29821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fld id="{90F3FDAC-3D7A-4461-B7E7-0D37D5140DEA}" type="slidenum">
              <a:rPr lang="en-US"/>
              <a:pPr>
                <a:defRPr/>
              </a:pPr>
              <a:t>‹#›</a:t>
            </a:fld>
            <a:endParaRPr lang="en-US"/>
          </a:p>
        </p:txBody>
      </p:sp>
    </p:spTree>
    <p:extLst>
      <p:ext uri="{BB962C8B-B14F-4D97-AF65-F5344CB8AC3E}">
        <p14:creationId xmlns:p14="http://schemas.microsoft.com/office/powerpoint/2010/main" val="46825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
          <p:cNvSpPr>
            <a:spLocks noGrp="1" noChangeArrowheads="1"/>
          </p:cNvSpPr>
          <p:nvPr>
            <p:ph type="sldNum" sz="quarter" idx="10"/>
          </p:nvPr>
        </p:nvSpPr>
        <p:spPr>
          <a:ln/>
        </p:spPr>
        <p:txBody>
          <a:bodyPr/>
          <a:lstStyle>
            <a:lvl1pPr>
              <a:defRPr/>
            </a:lvl1pPr>
          </a:lstStyle>
          <a:p>
            <a:pPr>
              <a:defRPr/>
            </a:pPr>
            <a:fld id="{BB5EE685-ECAE-4050-98BE-3BA063BECFE7}" type="slidenum">
              <a:rPr lang="en-US"/>
              <a:pPr>
                <a:defRPr/>
              </a:pPr>
              <a:t>‹#›</a:t>
            </a:fld>
            <a:endParaRPr lang="en-US"/>
          </a:p>
        </p:txBody>
      </p:sp>
    </p:spTree>
    <p:extLst>
      <p:ext uri="{BB962C8B-B14F-4D97-AF65-F5344CB8AC3E}">
        <p14:creationId xmlns:p14="http://schemas.microsoft.com/office/powerpoint/2010/main" val="279867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9"/>
          <p:cNvSpPr>
            <a:spLocks noChangeArrowheads="1"/>
          </p:cNvSpPr>
          <p:nvPr userDrawn="1"/>
        </p:nvSpPr>
        <p:spPr bwMode="auto">
          <a:xfrm>
            <a:off x="241300" y="203200"/>
            <a:ext cx="8712200" cy="1143000"/>
          </a:xfrm>
          <a:prstGeom prst="rect">
            <a:avLst/>
          </a:prstGeom>
          <a:gradFill rotWithShape="1">
            <a:gsLst>
              <a:gs pos="0">
                <a:srgbClr val="0B2D54"/>
              </a:gs>
              <a:gs pos="100000">
                <a:srgbClr val="2996C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027" name="Rectangle 3"/>
          <p:cNvSpPr>
            <a:spLocks noGrp="1" noChangeArrowheads="1"/>
          </p:cNvSpPr>
          <p:nvPr>
            <p:ph type="body" idx="1"/>
          </p:nvPr>
        </p:nvSpPr>
        <p:spPr bwMode="auto">
          <a:xfrm>
            <a:off x="315913" y="1498600"/>
            <a:ext cx="8453437" cy="440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7" name="Rectangle 13"/>
          <p:cNvSpPr>
            <a:spLocks noGrp="1" noChangeArrowheads="1"/>
          </p:cNvSpPr>
          <p:nvPr>
            <p:ph type="sldNum" sz="quarter" idx="4"/>
          </p:nvPr>
        </p:nvSpPr>
        <p:spPr bwMode="auto">
          <a:xfrm>
            <a:off x="8343900" y="6286500"/>
            <a:ext cx="358775"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100" b="1">
                <a:solidFill>
                  <a:srgbClr val="2996C3"/>
                </a:solidFill>
              </a:defRPr>
            </a:lvl1pPr>
          </a:lstStyle>
          <a:p>
            <a:pPr>
              <a:defRPr/>
            </a:pPr>
            <a:fld id="{ABEFFDC0-751E-464C-93EF-BC9ECB02AAFA}" type="slidenum">
              <a:rPr lang="en-US"/>
              <a:pPr>
                <a:defRPr/>
              </a:pPr>
              <a:t>‹#›</a:t>
            </a:fld>
            <a:endParaRPr lang="en-US"/>
          </a:p>
        </p:txBody>
      </p:sp>
      <p:sp>
        <p:nvSpPr>
          <p:cNvPr id="1045" name="Text Box 21"/>
          <p:cNvSpPr txBox="1">
            <a:spLocks noChangeArrowheads="1"/>
          </p:cNvSpPr>
          <p:nvPr userDrawn="1"/>
        </p:nvSpPr>
        <p:spPr bwMode="auto">
          <a:xfrm>
            <a:off x="315913" y="6080125"/>
            <a:ext cx="8523287" cy="584200"/>
          </a:xfrm>
          <a:prstGeom prst="rect">
            <a:avLst/>
          </a:prstGeom>
          <a:noFill/>
          <a:ln w="9525">
            <a:noFill/>
            <a:miter lim="800000"/>
            <a:headEnd/>
            <a:tailEnd/>
          </a:ln>
          <a:effec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0" hangingPunct="0">
              <a:defRPr/>
            </a:pPr>
            <a:r>
              <a:rPr lang="en-US" sz="1600" b="1" dirty="0" smtClean="0">
                <a:solidFill>
                  <a:srgbClr val="0B2D54"/>
                </a:solidFill>
              </a:rPr>
              <a:t>NAVIGATION &amp; MISSION DESIGN BRANCH, CODE 595</a:t>
            </a:r>
          </a:p>
          <a:p>
            <a:pPr eaLnBrk="0" hangingPunct="0">
              <a:defRPr/>
            </a:pPr>
            <a:r>
              <a:rPr lang="en-US" sz="1600" dirty="0" smtClean="0">
                <a:solidFill>
                  <a:srgbClr val="0B2D54"/>
                </a:solidFill>
              </a:rPr>
              <a:t>NASA GSFC</a:t>
            </a:r>
          </a:p>
        </p:txBody>
      </p:sp>
      <p:sp>
        <p:nvSpPr>
          <p:cNvPr id="1030" name="Rectangle 2"/>
          <p:cNvSpPr>
            <a:spLocks noGrp="1" noChangeArrowheads="1"/>
          </p:cNvSpPr>
          <p:nvPr>
            <p:ph type="title"/>
          </p:nvPr>
        </p:nvSpPr>
        <p:spPr bwMode="auto">
          <a:xfrm>
            <a:off x="304800" y="241300"/>
            <a:ext cx="8661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a:r>
            <a:br>
              <a:rPr lang="en-US" smtClean="0"/>
            </a:br>
            <a:r>
              <a:rPr lang="en-US" smtClean="0"/>
              <a:t>Click to edit Master title style</a:t>
            </a:r>
            <a:br>
              <a:rPr lang="en-US" smtClean="0"/>
            </a:br>
            <a:endParaRPr lang="en-US" smtClean="0"/>
          </a:p>
        </p:txBody>
      </p:sp>
      <p:sp>
        <p:nvSpPr>
          <p:cNvPr id="1031" name="Rectangle 18"/>
          <p:cNvSpPr>
            <a:spLocks noChangeArrowheads="1"/>
          </p:cNvSpPr>
          <p:nvPr userDrawn="1"/>
        </p:nvSpPr>
        <p:spPr bwMode="auto">
          <a:xfrm>
            <a:off x="317500" y="6037263"/>
            <a:ext cx="8496300" cy="46037"/>
          </a:xfrm>
          <a:prstGeom prst="rect">
            <a:avLst/>
          </a:prstGeom>
          <a:solidFill>
            <a:srgbClr val="2996C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Tree>
  </p:cSld>
  <p:clrMap bg1="lt1" tx1="dk1" bg2="lt2" tx2="dk2" accent1="accent1" accent2="accent2" accent3="accent3" accent4="accent4" accent5="accent5" accent6="accent6" hlink="hlink" folHlink="folHlink"/>
  <p:sldLayoutIdLst>
    <p:sldLayoutId id="2147484131"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Lst>
  <p:hf hdr="0" ftr="0"/>
  <p:txStyles>
    <p:titleStyle>
      <a:lvl1pPr algn="l" rtl="0" eaLnBrk="0" fontAlgn="base" hangingPunct="0">
        <a:lnSpc>
          <a:spcPct val="90000"/>
        </a:lnSpc>
        <a:spcBef>
          <a:spcPct val="0"/>
        </a:spcBef>
        <a:spcAft>
          <a:spcPct val="0"/>
        </a:spcAft>
        <a:defRPr sz="3200" b="1">
          <a:solidFill>
            <a:srgbClr val="F47A20"/>
          </a:solidFill>
          <a:latin typeface="+mj-lt"/>
          <a:ea typeface="+mj-ea"/>
          <a:cs typeface="+mj-cs"/>
        </a:defRPr>
      </a:lvl1pPr>
      <a:lvl2pPr algn="l" rtl="0" eaLnBrk="0" fontAlgn="base" hangingPunct="0">
        <a:lnSpc>
          <a:spcPct val="90000"/>
        </a:lnSpc>
        <a:spcBef>
          <a:spcPct val="0"/>
        </a:spcBef>
        <a:spcAft>
          <a:spcPct val="0"/>
        </a:spcAft>
        <a:defRPr sz="3200" b="1">
          <a:solidFill>
            <a:srgbClr val="F47A20"/>
          </a:solidFill>
          <a:latin typeface="Arial" pitchFamily="-108" charset="0"/>
          <a:ea typeface="ＭＳ Ｐゴシック" pitchFamily="-108" charset="-128"/>
          <a:cs typeface="ＭＳ Ｐゴシック" pitchFamily="-108" charset="-128"/>
        </a:defRPr>
      </a:lvl2pPr>
      <a:lvl3pPr algn="l" rtl="0" eaLnBrk="0" fontAlgn="base" hangingPunct="0">
        <a:lnSpc>
          <a:spcPct val="90000"/>
        </a:lnSpc>
        <a:spcBef>
          <a:spcPct val="0"/>
        </a:spcBef>
        <a:spcAft>
          <a:spcPct val="0"/>
        </a:spcAft>
        <a:defRPr sz="3200" b="1">
          <a:solidFill>
            <a:srgbClr val="F47A20"/>
          </a:solidFill>
          <a:latin typeface="Arial" pitchFamily="-108" charset="0"/>
          <a:ea typeface="ＭＳ Ｐゴシック" pitchFamily="-108" charset="-128"/>
          <a:cs typeface="ＭＳ Ｐゴシック" pitchFamily="-108" charset="-128"/>
        </a:defRPr>
      </a:lvl3pPr>
      <a:lvl4pPr algn="l" rtl="0" eaLnBrk="0" fontAlgn="base" hangingPunct="0">
        <a:lnSpc>
          <a:spcPct val="90000"/>
        </a:lnSpc>
        <a:spcBef>
          <a:spcPct val="0"/>
        </a:spcBef>
        <a:spcAft>
          <a:spcPct val="0"/>
        </a:spcAft>
        <a:defRPr sz="3200" b="1">
          <a:solidFill>
            <a:srgbClr val="F47A20"/>
          </a:solidFill>
          <a:latin typeface="Arial" pitchFamily="-108" charset="0"/>
          <a:ea typeface="ＭＳ Ｐゴシック" pitchFamily="-108" charset="-128"/>
          <a:cs typeface="ＭＳ Ｐゴシック" pitchFamily="-108" charset="-128"/>
        </a:defRPr>
      </a:lvl4pPr>
      <a:lvl5pPr algn="l" rtl="0" eaLnBrk="0" fontAlgn="base" hangingPunct="0">
        <a:lnSpc>
          <a:spcPct val="90000"/>
        </a:lnSpc>
        <a:spcBef>
          <a:spcPct val="0"/>
        </a:spcBef>
        <a:spcAft>
          <a:spcPct val="0"/>
        </a:spcAft>
        <a:defRPr sz="3200" b="1">
          <a:solidFill>
            <a:srgbClr val="F47A20"/>
          </a:solidFill>
          <a:latin typeface="Arial" pitchFamily="-108" charset="0"/>
          <a:ea typeface="ＭＳ Ｐゴシック" pitchFamily="-108" charset="-128"/>
          <a:cs typeface="ＭＳ Ｐゴシック" pitchFamily="-108" charset="-128"/>
        </a:defRPr>
      </a:lvl5pPr>
      <a:lvl6pPr marL="457200" algn="l" rtl="0" fontAlgn="base">
        <a:lnSpc>
          <a:spcPct val="90000"/>
        </a:lnSpc>
        <a:spcBef>
          <a:spcPct val="0"/>
        </a:spcBef>
        <a:spcAft>
          <a:spcPct val="0"/>
        </a:spcAft>
        <a:defRPr sz="2800" b="1">
          <a:solidFill>
            <a:srgbClr val="FFF10C"/>
          </a:solidFill>
          <a:latin typeface="Arial" pitchFamily="-108" charset="0"/>
          <a:ea typeface="ＭＳ Ｐゴシック" pitchFamily="-108" charset="-128"/>
          <a:cs typeface="ＭＳ Ｐゴシック" pitchFamily="-108" charset="-128"/>
        </a:defRPr>
      </a:lvl6pPr>
      <a:lvl7pPr marL="914400" algn="l" rtl="0" fontAlgn="base">
        <a:lnSpc>
          <a:spcPct val="90000"/>
        </a:lnSpc>
        <a:spcBef>
          <a:spcPct val="0"/>
        </a:spcBef>
        <a:spcAft>
          <a:spcPct val="0"/>
        </a:spcAft>
        <a:defRPr sz="2800" b="1">
          <a:solidFill>
            <a:srgbClr val="FFF10C"/>
          </a:solidFill>
          <a:latin typeface="Arial" pitchFamily="-108" charset="0"/>
          <a:ea typeface="ＭＳ Ｐゴシック" pitchFamily="-108" charset="-128"/>
          <a:cs typeface="ＭＳ Ｐゴシック" pitchFamily="-108" charset="-128"/>
        </a:defRPr>
      </a:lvl7pPr>
      <a:lvl8pPr marL="1371600" algn="l" rtl="0" fontAlgn="base">
        <a:lnSpc>
          <a:spcPct val="90000"/>
        </a:lnSpc>
        <a:spcBef>
          <a:spcPct val="0"/>
        </a:spcBef>
        <a:spcAft>
          <a:spcPct val="0"/>
        </a:spcAft>
        <a:defRPr sz="2800" b="1">
          <a:solidFill>
            <a:srgbClr val="FFF10C"/>
          </a:solidFill>
          <a:latin typeface="Arial" pitchFamily="-108" charset="0"/>
          <a:ea typeface="ＭＳ Ｐゴシック" pitchFamily="-108" charset="-128"/>
          <a:cs typeface="ＭＳ Ｐゴシック" pitchFamily="-108" charset="-128"/>
        </a:defRPr>
      </a:lvl8pPr>
      <a:lvl9pPr marL="1828800" algn="l" rtl="0" fontAlgn="base">
        <a:lnSpc>
          <a:spcPct val="90000"/>
        </a:lnSpc>
        <a:spcBef>
          <a:spcPct val="0"/>
        </a:spcBef>
        <a:spcAft>
          <a:spcPct val="0"/>
        </a:spcAft>
        <a:defRPr sz="2800" b="1">
          <a:solidFill>
            <a:srgbClr val="FFF10C"/>
          </a:solidFill>
          <a:latin typeface="Arial" pitchFamily="-108" charset="0"/>
          <a:ea typeface="ＭＳ Ｐゴシック" pitchFamily="-108" charset="-128"/>
          <a:cs typeface="ＭＳ Ｐゴシック" pitchFamily="-108" charset="-128"/>
        </a:defRPr>
      </a:lvl9pPr>
    </p:titleStyle>
    <p:bodyStyle>
      <a:lvl1pPr marL="1778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cs typeface="+mn-cs"/>
        </a:defRPr>
      </a:lvl1pPr>
      <a:lvl2pPr marL="342900" indent="-165100" algn="l" rtl="0" eaLnBrk="0" fontAlgn="base" hangingPunct="0">
        <a:spcBef>
          <a:spcPct val="20000"/>
        </a:spcBef>
        <a:spcAft>
          <a:spcPct val="0"/>
        </a:spcAft>
        <a:buClr>
          <a:srgbClr val="2996C3"/>
        </a:buClr>
        <a:buFont typeface="Lucida Grande" charset="0"/>
        <a:buChar char="-"/>
        <a:tabLst>
          <a:tab pos="1600200" algn="l"/>
        </a:tabLst>
        <a:defRPr sz="2000">
          <a:solidFill>
            <a:srgbClr val="0B2D54"/>
          </a:solidFill>
          <a:latin typeface="+mn-lt"/>
          <a:ea typeface="+mn-ea"/>
        </a:defRPr>
      </a:lvl2pPr>
      <a:lvl3pPr marL="5207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defRPr>
      </a:lvl3pPr>
      <a:lvl4pPr marL="685800" indent="-165100" algn="l" rtl="0" eaLnBrk="0" fontAlgn="base" hangingPunct="0">
        <a:spcBef>
          <a:spcPct val="20000"/>
        </a:spcBef>
        <a:spcAft>
          <a:spcPct val="0"/>
        </a:spcAft>
        <a:buClr>
          <a:srgbClr val="2996C3"/>
        </a:buClr>
        <a:buFont typeface="Lucida Grande" charset="0"/>
        <a:buChar char="-"/>
        <a:tabLst>
          <a:tab pos="1600200" algn="l"/>
        </a:tabLst>
        <a:defRPr sz="2000">
          <a:solidFill>
            <a:srgbClr val="0B2D54"/>
          </a:solidFill>
          <a:latin typeface="+mn-lt"/>
          <a:ea typeface="+mn-ea"/>
        </a:defRPr>
      </a:lvl4pPr>
      <a:lvl5pPr marL="8636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defRPr>
      </a:lvl5pPr>
      <a:lvl6pPr marL="1655763" indent="-111125" algn="l" rtl="0" fontAlgn="base">
        <a:spcBef>
          <a:spcPct val="20000"/>
        </a:spcBef>
        <a:spcAft>
          <a:spcPct val="0"/>
        </a:spcAft>
        <a:buClr>
          <a:srgbClr val="258848"/>
        </a:buClr>
        <a:buChar char="»"/>
        <a:defRPr sz="2000">
          <a:solidFill>
            <a:schemeClr val="tx1"/>
          </a:solidFill>
          <a:latin typeface="+mn-lt"/>
          <a:ea typeface="+mn-ea"/>
        </a:defRPr>
      </a:lvl6pPr>
      <a:lvl7pPr marL="2112963" indent="-111125" algn="l" rtl="0" fontAlgn="base">
        <a:spcBef>
          <a:spcPct val="20000"/>
        </a:spcBef>
        <a:spcAft>
          <a:spcPct val="0"/>
        </a:spcAft>
        <a:buClr>
          <a:srgbClr val="258848"/>
        </a:buClr>
        <a:buChar char="»"/>
        <a:defRPr sz="2000">
          <a:solidFill>
            <a:schemeClr val="tx1"/>
          </a:solidFill>
          <a:latin typeface="+mn-lt"/>
          <a:ea typeface="+mn-ea"/>
        </a:defRPr>
      </a:lvl7pPr>
      <a:lvl8pPr marL="2570163" indent="-111125" algn="l" rtl="0" fontAlgn="base">
        <a:spcBef>
          <a:spcPct val="20000"/>
        </a:spcBef>
        <a:spcAft>
          <a:spcPct val="0"/>
        </a:spcAft>
        <a:buClr>
          <a:srgbClr val="258848"/>
        </a:buClr>
        <a:buChar char="»"/>
        <a:defRPr sz="2000">
          <a:solidFill>
            <a:schemeClr val="tx1"/>
          </a:solidFill>
          <a:latin typeface="+mn-lt"/>
          <a:ea typeface="+mn-ea"/>
        </a:defRPr>
      </a:lvl8pPr>
      <a:lvl9pPr marL="3027363" indent="-111125" algn="l" rtl="0" fontAlgn="base">
        <a:spcBef>
          <a:spcPct val="20000"/>
        </a:spcBef>
        <a:spcAft>
          <a:spcPct val="0"/>
        </a:spcAft>
        <a:buClr>
          <a:srgbClr val="258848"/>
        </a:buClr>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ourceforge.net/projects/emt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d.jpl.nasa.gov/x/spk.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5"/>
          <p:cNvSpPr>
            <a:spLocks noGrp="1"/>
          </p:cNvSpPr>
          <p:nvPr>
            <p:ph type="ctrTitle" sz="quarter"/>
          </p:nvPr>
        </p:nvSpPr>
        <p:spPr>
          <a:xfrm>
            <a:off x="355600" y="950913"/>
            <a:ext cx="7264400" cy="1143000"/>
          </a:xfrm>
        </p:spPr>
        <p:txBody>
          <a:bodyPr/>
          <a:lstStyle/>
          <a:p>
            <a:r>
              <a:rPr lang="en-US" dirty="0" smtClean="0">
                <a:latin typeface="Arial" pitchFamily="34" charset="0"/>
                <a:cs typeface="Arial" pitchFamily="34" charset="0"/>
              </a:rPr>
              <a:t> </a:t>
            </a:r>
          </a:p>
        </p:txBody>
      </p:sp>
      <p:sp>
        <p:nvSpPr>
          <p:cNvPr id="3075" name="Subtitle 16"/>
          <p:cNvSpPr>
            <a:spLocks noGrp="1"/>
          </p:cNvSpPr>
          <p:nvPr>
            <p:ph type="subTitle" sz="quarter" idx="1"/>
          </p:nvPr>
        </p:nvSpPr>
        <p:spPr>
          <a:xfrm>
            <a:off x="3414713" y="4028816"/>
            <a:ext cx="4851400" cy="2282825"/>
          </a:xfrm>
        </p:spPr>
        <p:txBody>
          <a:bodyPr/>
          <a:lstStyle/>
          <a:p>
            <a:pPr algn="ctr"/>
            <a:r>
              <a:rPr lang="en-US" sz="2400" dirty="0" smtClean="0">
                <a:solidFill>
                  <a:srgbClr val="92D050"/>
                </a:solidFill>
              </a:rPr>
              <a:t>Jacob Englander</a:t>
            </a:r>
          </a:p>
          <a:p>
            <a:pPr algn="ctr"/>
            <a:r>
              <a:rPr lang="en-US" sz="2400" dirty="0" smtClean="0">
                <a:solidFill>
                  <a:srgbClr val="92D050"/>
                </a:solidFill>
              </a:rPr>
              <a:t>4-21-2020</a:t>
            </a:r>
          </a:p>
        </p:txBody>
      </p:sp>
      <p:sp>
        <p:nvSpPr>
          <p:cNvPr id="3076" name="Rectangle 19"/>
          <p:cNvSpPr txBox="1">
            <a:spLocks noChangeArrowheads="1"/>
          </p:cNvSpPr>
          <p:nvPr/>
        </p:nvSpPr>
        <p:spPr bwMode="auto">
          <a:xfrm>
            <a:off x="199073" y="950913"/>
            <a:ext cx="8067040" cy="141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nSpc>
                <a:spcPct val="90000"/>
              </a:lnSpc>
            </a:pPr>
            <a:r>
              <a:rPr lang="en-US" sz="3200" b="1" dirty="0" smtClean="0">
                <a:solidFill>
                  <a:srgbClr val="92D050"/>
                </a:solidFill>
                <a:cs typeface="Arial" pitchFamily="34" charset="0"/>
              </a:rPr>
              <a:t>Basic EMTG Tutorial</a:t>
            </a:r>
            <a:endParaRPr lang="en-US" sz="2100" b="1" dirty="0">
              <a:solidFill>
                <a:srgbClr val="92D050"/>
              </a:solidFill>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 y="1311133"/>
            <a:ext cx="7572103" cy="3571636"/>
          </a:xfrm>
          <a:prstGeom prst="rect">
            <a:avLst/>
          </a:prstGeom>
        </p:spPr>
      </p:pic>
      <p:sp>
        <p:nvSpPr>
          <p:cNvPr id="2" name="Title 1"/>
          <p:cNvSpPr>
            <a:spLocks noGrp="1"/>
          </p:cNvSpPr>
          <p:nvPr>
            <p:ph type="title"/>
          </p:nvPr>
        </p:nvSpPr>
        <p:spPr/>
        <p:txBody>
          <a:bodyPr/>
          <a:lstStyle/>
          <a:p>
            <a:r>
              <a:rPr lang="en-US" dirty="0" smtClean="0"/>
              <a:t>OSIRIS-</a:t>
            </a:r>
            <a:r>
              <a:rPr lang="en-US" dirty="0" err="1" smtClean="0"/>
              <a:t>REx</a:t>
            </a:r>
            <a:r>
              <a:rPr lang="en-US" dirty="0" smtClean="0"/>
              <a:t> Step 4:</a:t>
            </a:r>
            <a:br>
              <a:rPr lang="en-US" dirty="0" smtClean="0"/>
            </a:br>
            <a:r>
              <a:rPr lang="en-US" dirty="0" smtClean="0"/>
              <a:t>The Spacecraft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10</a:t>
            </a:fld>
            <a:endParaRPr lang="en-US"/>
          </a:p>
        </p:txBody>
      </p:sp>
      <p:sp>
        <p:nvSpPr>
          <p:cNvPr id="7" name="TextBox 6"/>
          <p:cNvSpPr txBox="1"/>
          <p:nvPr/>
        </p:nvSpPr>
        <p:spPr>
          <a:xfrm>
            <a:off x="50801" y="4759793"/>
            <a:ext cx="8915399"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Choose a suitable launch vehicle model and chemical thruster </a:t>
            </a:r>
            <a:r>
              <a:rPr lang="en-US" sz="1600" dirty="0" err="1" smtClean="0"/>
              <a:t>I</a:t>
            </a:r>
            <a:r>
              <a:rPr lang="en-US" sz="1600" baseline="-25000" dirty="0" err="1" smtClean="0"/>
              <a:t>sp</a:t>
            </a:r>
            <a:r>
              <a:rPr lang="en-US" sz="1600" dirty="0" smtClean="0"/>
              <a:t> must be chosen. If we were to optimize on mass, EMTG would trade between the thruster and the launch vehicle to deliver the most mass to the target. We are using the example rocket, which is fictitious.</a:t>
            </a:r>
          </a:p>
          <a:p>
            <a:pPr marL="285750" indent="-285750">
              <a:buFont typeface="Arial" panose="020B0604020202020204" pitchFamily="34" charset="0"/>
              <a:buChar char="•"/>
            </a:pPr>
            <a:r>
              <a:rPr lang="en-US" sz="1600" dirty="0" smtClean="0"/>
              <a:t>The “maximum mass” field in this case just scales the optimization problem; the actual launch mass is limited to whatever the launch vehicle can carry to the C3 that the optimizer chooses.</a:t>
            </a:r>
          </a:p>
        </p:txBody>
      </p:sp>
      <p:sp>
        <p:nvSpPr>
          <p:cNvPr id="8" name="Rounded Rectangle 7"/>
          <p:cNvSpPr/>
          <p:nvPr/>
        </p:nvSpPr>
        <p:spPr bwMode="auto">
          <a:xfrm>
            <a:off x="304800" y="1384300"/>
            <a:ext cx="4487119" cy="198927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717569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OSIRIS-</a:t>
            </a:r>
            <a:r>
              <a:rPr lang="en-US" dirty="0" err="1"/>
              <a:t>REx</a:t>
            </a:r>
            <a:r>
              <a:rPr lang="en-US" dirty="0"/>
              <a:t> Step </a:t>
            </a:r>
            <a:r>
              <a:rPr lang="en-US" dirty="0" smtClean="0"/>
              <a:t>5a:</a:t>
            </a:r>
            <a:r>
              <a:rPr lang="en-US" dirty="0"/>
              <a:t/>
            </a:r>
            <a:br>
              <a:rPr lang="en-US" dirty="0"/>
            </a:br>
            <a:r>
              <a:rPr lang="en-US" dirty="0" smtClean="0"/>
              <a:t>The Journey Options Tab (Journey 1)</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11</a:t>
            </a:fld>
            <a:endParaRPr lang="en-US"/>
          </a:p>
        </p:txBody>
      </p:sp>
      <p:sp>
        <p:nvSpPr>
          <p:cNvPr id="7" name="TextBox 6"/>
          <p:cNvSpPr txBox="1"/>
          <p:nvPr/>
        </p:nvSpPr>
        <p:spPr>
          <a:xfrm>
            <a:off x="5029201" y="1384300"/>
            <a:ext cx="3936999"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Each “journey” represents a set of events with user-defined boundary conditions – in this case launch from Earth and arrival at </a:t>
            </a:r>
            <a:r>
              <a:rPr lang="en-US" sz="1600" dirty="0" err="1" smtClean="0"/>
              <a:t>Bennu</a:t>
            </a:r>
            <a:r>
              <a:rPr lang="en-US" sz="1600" dirty="0" smtClean="0"/>
              <a:t>.</a:t>
            </a:r>
          </a:p>
          <a:p>
            <a:pPr marL="285750" indent="-285750">
              <a:buFont typeface="Arial" panose="020B0604020202020204" pitchFamily="34" charset="0"/>
              <a:buChar char="•"/>
            </a:pPr>
            <a:r>
              <a:rPr lang="en-US" sz="1600" dirty="0" smtClean="0"/>
              <a:t>There are many types of journey departure and arrival conditions. The ones shown here are appropriate for a small body rendezvous.</a:t>
            </a:r>
          </a:p>
          <a:p>
            <a:pPr marL="285750" indent="-285750">
              <a:buFont typeface="Arial" panose="020B0604020202020204" pitchFamily="34" charset="0"/>
              <a:buChar char="•"/>
            </a:pPr>
            <a:r>
              <a:rPr lang="en-US" sz="1600" dirty="0" smtClean="0"/>
              <a:t>Each journey can contain any number of phases. If a journey has more than one phase, they are separated by planetary flybys. In this case we have selected an Earth flyby.</a:t>
            </a:r>
          </a:p>
        </p:txBody>
      </p:sp>
      <p:pic>
        <p:nvPicPr>
          <p:cNvPr id="3" name="Picture 2"/>
          <p:cNvPicPr>
            <a:picLocks noChangeAspect="1"/>
          </p:cNvPicPr>
          <p:nvPr/>
        </p:nvPicPr>
        <p:blipFill>
          <a:blip r:embed="rId2"/>
          <a:stretch>
            <a:fillRect/>
          </a:stretch>
        </p:blipFill>
        <p:spPr>
          <a:xfrm>
            <a:off x="304800" y="1384300"/>
            <a:ext cx="4091865" cy="4612277"/>
          </a:xfrm>
          <a:prstGeom prst="rect">
            <a:avLst/>
          </a:prstGeom>
        </p:spPr>
      </p:pic>
    </p:spTree>
    <p:extLst>
      <p:ext uri="{BB962C8B-B14F-4D97-AF65-F5344CB8AC3E}">
        <p14:creationId xmlns:p14="http://schemas.microsoft.com/office/powerpoint/2010/main" val="811358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OSIRIS-</a:t>
            </a:r>
            <a:r>
              <a:rPr lang="en-US" dirty="0" err="1"/>
              <a:t>REx</a:t>
            </a:r>
            <a:r>
              <a:rPr lang="en-US" dirty="0"/>
              <a:t> Step </a:t>
            </a:r>
            <a:r>
              <a:rPr lang="en-US" dirty="0" smtClean="0"/>
              <a:t>5b:</a:t>
            </a:r>
            <a:r>
              <a:rPr lang="en-US" dirty="0"/>
              <a:t/>
            </a:r>
            <a:br>
              <a:rPr lang="en-US" dirty="0"/>
            </a:br>
            <a:r>
              <a:rPr lang="en-US" dirty="0" smtClean="0"/>
              <a:t>The Journey Options Tab (Journey 2)</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12</a:t>
            </a:fld>
            <a:endParaRPr lang="en-US"/>
          </a:p>
        </p:txBody>
      </p:sp>
      <p:sp>
        <p:nvSpPr>
          <p:cNvPr id="11" name="TextBox 10"/>
          <p:cNvSpPr txBox="1"/>
          <p:nvPr/>
        </p:nvSpPr>
        <p:spPr>
          <a:xfrm>
            <a:off x="4467497" y="1384300"/>
            <a:ext cx="4498703"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We constrain OSIRIS-</a:t>
            </a:r>
            <a:r>
              <a:rPr lang="en-US" sz="1600" dirty="0" err="1" smtClean="0"/>
              <a:t>REx</a:t>
            </a:r>
            <a:r>
              <a:rPr lang="en-US" sz="1600" dirty="0" smtClean="0"/>
              <a:t> to spend between 2 and 4 years at </a:t>
            </a:r>
            <a:r>
              <a:rPr lang="en-US" sz="1600" dirty="0" err="1" smtClean="0"/>
              <a:t>Bennu</a:t>
            </a:r>
            <a:r>
              <a:rPr lang="en-US" sz="1600" dirty="0" smtClean="0"/>
              <a:t>.</a:t>
            </a:r>
          </a:p>
          <a:p>
            <a:pPr marL="285750" indent="-285750">
              <a:buFont typeface="Arial" panose="020B0604020202020204" pitchFamily="34" charset="0"/>
              <a:buChar char="•"/>
            </a:pPr>
            <a:r>
              <a:rPr lang="en-US" sz="1600" dirty="0" smtClean="0"/>
              <a:t>OSIRIS-</a:t>
            </a:r>
            <a:r>
              <a:rPr lang="en-US" sz="1600" dirty="0" err="1" smtClean="0"/>
              <a:t>REx</a:t>
            </a:r>
            <a:r>
              <a:rPr lang="en-US" sz="1600" dirty="0" smtClean="0"/>
              <a:t> ends with a landing on Earth.</a:t>
            </a:r>
          </a:p>
          <a:p>
            <a:pPr marL="285750" indent="-285750">
              <a:buFont typeface="Arial" panose="020B0604020202020204" pitchFamily="34" charset="0"/>
              <a:buChar char="•"/>
            </a:pPr>
            <a:r>
              <a:rPr lang="en-US" sz="1600" dirty="0" smtClean="0"/>
              <a:t>We are simulating Earth arrival as an intercept with bounded v-infinity.</a:t>
            </a:r>
          </a:p>
          <a:p>
            <a:pPr marL="285750" indent="-285750">
              <a:buFont typeface="Arial" panose="020B0604020202020204" pitchFamily="34" charset="0"/>
              <a:buChar char="•"/>
            </a:pPr>
            <a:r>
              <a:rPr lang="en-US" sz="1600" dirty="0" smtClean="0"/>
              <a:t>EMTG is capable of modeling the flight path of OSIRIS-</a:t>
            </a:r>
            <a:r>
              <a:rPr lang="en-US" sz="1600" dirty="0" err="1" smtClean="0"/>
              <a:t>REx</a:t>
            </a:r>
            <a:r>
              <a:rPr lang="en-US" sz="1600" dirty="0" smtClean="0"/>
              <a:t> from the boundary of Earth’s sphere of influence to its interface with the atmosphere and supports a variety of entry constraints. However this is out of scope for the tutorial. See the scripted constraints document in </a:t>
            </a:r>
            <a:r>
              <a:rPr lang="en-US" sz="1600" dirty="0" err="1" smtClean="0"/>
              <a:t>emtg</a:t>
            </a:r>
            <a:r>
              <a:rPr lang="en-US" sz="1600" dirty="0" smtClean="0"/>
              <a:t>/docs/</a:t>
            </a:r>
            <a:r>
              <a:rPr lang="en-US" sz="1600" dirty="0" err="1" smtClean="0"/>
              <a:t>constraint_scripting</a:t>
            </a:r>
            <a:r>
              <a:rPr lang="en-US" sz="1600" dirty="0" smtClean="0"/>
              <a:t> for more details.</a:t>
            </a:r>
          </a:p>
        </p:txBody>
      </p:sp>
      <p:pic>
        <p:nvPicPr>
          <p:cNvPr id="5" name="Picture 4"/>
          <p:cNvPicPr>
            <a:picLocks noChangeAspect="1"/>
          </p:cNvPicPr>
          <p:nvPr/>
        </p:nvPicPr>
        <p:blipFill>
          <a:blip r:embed="rId2"/>
          <a:stretch>
            <a:fillRect/>
          </a:stretch>
        </p:blipFill>
        <p:spPr>
          <a:xfrm>
            <a:off x="304800" y="1384300"/>
            <a:ext cx="3786523" cy="4379933"/>
          </a:xfrm>
          <a:prstGeom prst="rect">
            <a:avLst/>
          </a:prstGeom>
        </p:spPr>
      </p:pic>
    </p:spTree>
    <p:extLst>
      <p:ext uri="{BB962C8B-B14F-4D97-AF65-F5344CB8AC3E}">
        <p14:creationId xmlns:p14="http://schemas.microsoft.com/office/powerpoint/2010/main" val="146987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9157" y="1384300"/>
            <a:ext cx="4132683" cy="4650502"/>
          </a:xfrm>
          <a:prstGeom prst="rect">
            <a:avLst/>
          </a:prstGeom>
        </p:spPr>
      </p:pic>
      <p:sp>
        <p:nvSpPr>
          <p:cNvPr id="2" name="Title 1"/>
          <p:cNvSpPr>
            <a:spLocks noGrp="1"/>
          </p:cNvSpPr>
          <p:nvPr>
            <p:ph type="title"/>
          </p:nvPr>
        </p:nvSpPr>
        <p:spPr/>
        <p:txBody>
          <a:bodyPr/>
          <a:lstStyle/>
          <a:p>
            <a:r>
              <a:rPr lang="en-US" dirty="0"/>
              <a:t>OSIRIS-</a:t>
            </a:r>
            <a:r>
              <a:rPr lang="en-US" dirty="0" err="1"/>
              <a:t>REx</a:t>
            </a:r>
            <a:r>
              <a:rPr lang="en-US" dirty="0"/>
              <a:t> Step </a:t>
            </a:r>
            <a:r>
              <a:rPr lang="en-US" dirty="0" smtClean="0"/>
              <a:t>6:</a:t>
            </a:r>
            <a:r>
              <a:rPr lang="en-US" dirty="0"/>
              <a:t/>
            </a:r>
            <a:br>
              <a:rPr lang="en-US" dirty="0"/>
            </a:br>
            <a:r>
              <a:rPr lang="en-US" dirty="0"/>
              <a:t>The </a:t>
            </a:r>
            <a:r>
              <a:rPr lang="en-US" dirty="0" smtClean="0"/>
              <a:t>Solver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13</a:t>
            </a:fld>
            <a:endParaRPr lang="en-US"/>
          </a:p>
        </p:txBody>
      </p:sp>
      <p:sp>
        <p:nvSpPr>
          <p:cNvPr id="8" name="Rounded Rectangle 7"/>
          <p:cNvSpPr/>
          <p:nvPr/>
        </p:nvSpPr>
        <p:spPr bwMode="auto">
          <a:xfrm>
            <a:off x="223054" y="1461548"/>
            <a:ext cx="4257506" cy="22258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Rounded Rectangle 8"/>
          <p:cNvSpPr/>
          <p:nvPr/>
        </p:nvSpPr>
        <p:spPr bwMode="auto">
          <a:xfrm>
            <a:off x="223054" y="2179463"/>
            <a:ext cx="4257506" cy="22258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ounded Rectangle 9"/>
          <p:cNvSpPr/>
          <p:nvPr/>
        </p:nvSpPr>
        <p:spPr bwMode="auto">
          <a:xfrm>
            <a:off x="223054" y="3599867"/>
            <a:ext cx="4257506" cy="62626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ounded Rectangle 10"/>
          <p:cNvSpPr/>
          <p:nvPr/>
        </p:nvSpPr>
        <p:spPr bwMode="auto">
          <a:xfrm>
            <a:off x="223054" y="5850841"/>
            <a:ext cx="4257506" cy="22258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2" name="TextBox 11"/>
          <p:cNvSpPr txBox="1"/>
          <p:nvPr/>
        </p:nvSpPr>
        <p:spPr>
          <a:xfrm>
            <a:off x="4643120" y="1384300"/>
            <a:ext cx="432308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For this example we will use Monotonic Basin Hopping (MBH) with a Pareto distribution. For chemical missions we recommend setting the “Pareto alpha” to 1.4 or, if the problem has many local optima, 1.3.</a:t>
            </a:r>
          </a:p>
          <a:p>
            <a:pPr marL="285750" indent="-285750">
              <a:buFont typeface="Arial" panose="020B0604020202020204" pitchFamily="34" charset="0"/>
              <a:buChar char="•"/>
            </a:pPr>
            <a:r>
              <a:rPr lang="en-US" sz="1600" dirty="0" smtClean="0"/>
              <a:t>The ACE feasible point finder allows MBH to compare infeasible solutions and search for minimum infeasibility before it finds its first feasible solution and begins to search for optimality.</a:t>
            </a:r>
          </a:p>
          <a:p>
            <a:pPr marL="285750" indent="-285750">
              <a:buFont typeface="Arial" panose="020B0604020202020204" pitchFamily="34" charset="0"/>
              <a:buChar char="•"/>
            </a:pPr>
            <a:r>
              <a:rPr lang="en-US" sz="1600" dirty="0" smtClean="0"/>
              <a:t>The “NLP chaperone” enables EMTG to recover the best solution found in a run of SNOPT even if SNOPT does not converge.</a:t>
            </a:r>
          </a:p>
        </p:txBody>
      </p:sp>
      <p:sp>
        <p:nvSpPr>
          <p:cNvPr id="13" name="Rounded Rectangle 12"/>
          <p:cNvSpPr/>
          <p:nvPr/>
        </p:nvSpPr>
        <p:spPr bwMode="auto">
          <a:xfrm>
            <a:off x="223054" y="2876196"/>
            <a:ext cx="4257506" cy="22258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787374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OSIRIS-</a:t>
            </a:r>
            <a:r>
              <a:rPr lang="en-US" dirty="0" err="1" smtClean="0"/>
              <a:t>REx</a:t>
            </a:r>
            <a:r>
              <a:rPr lang="en-US" dirty="0" smtClean="0"/>
              <a:t> Step 7</a:t>
            </a:r>
            <a:br>
              <a:rPr lang="en-US" dirty="0" smtClean="0"/>
            </a:br>
            <a:r>
              <a:rPr lang="en-US" dirty="0" smtClean="0"/>
              <a:t>The Output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14</a:t>
            </a:fld>
            <a:endParaRPr lang="en-US"/>
          </a:p>
        </p:txBody>
      </p:sp>
      <p:sp>
        <p:nvSpPr>
          <p:cNvPr id="7" name="TextBox 6"/>
          <p:cNvSpPr txBox="1"/>
          <p:nvPr/>
        </p:nvSpPr>
        <p:spPr>
          <a:xfrm>
            <a:off x="50801" y="4520124"/>
            <a:ext cx="8915399"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We don’t need any of these right now.</a:t>
            </a:r>
          </a:p>
          <a:p>
            <a:pPr marL="285750" indent="-285750">
              <a:buFont typeface="Arial" panose="020B0604020202020204" pitchFamily="34" charset="0"/>
              <a:buChar char="•"/>
            </a:pPr>
            <a:r>
              <a:rPr lang="en-US" sz="1600" dirty="0" smtClean="0"/>
              <a:t>For the purpose of this tutorial it is sufficient to know that “background mode” means “close EMTG as soon as it is done executing.” If you are running EMTG from </a:t>
            </a:r>
            <a:r>
              <a:rPr lang="en-US" sz="1600" dirty="0" err="1" smtClean="0"/>
              <a:t>PyEMTG</a:t>
            </a:r>
            <a:r>
              <a:rPr lang="en-US" sz="1600" dirty="0" smtClean="0"/>
              <a:t> then you should leave background mode off so that you can see your results more easily.</a:t>
            </a:r>
          </a:p>
          <a:p>
            <a:pPr marL="285750" indent="-285750">
              <a:buFont typeface="Arial" panose="020B0604020202020204" pitchFamily="34" charset="0"/>
              <a:buChar char="•"/>
            </a:pPr>
            <a:r>
              <a:rPr lang="en-US" sz="1600" dirty="0" smtClean="0"/>
              <a:t>“Print only non-default options to .</a:t>
            </a:r>
            <a:r>
              <a:rPr lang="en-US" sz="1600" dirty="0" err="1" smtClean="0"/>
              <a:t>emtgopt</a:t>
            </a:r>
            <a:r>
              <a:rPr lang="en-US" sz="1600" dirty="0" smtClean="0"/>
              <a:t> file” means write a short-form .</a:t>
            </a:r>
            <a:r>
              <a:rPr lang="en-US" sz="1600" dirty="0" err="1" smtClean="0"/>
              <a:t>emtgopt</a:t>
            </a:r>
            <a:r>
              <a:rPr lang="en-US" sz="1600" dirty="0" smtClean="0"/>
              <a:t> that takes up less space on your hard drive.</a:t>
            </a:r>
          </a:p>
        </p:txBody>
      </p:sp>
      <p:pic>
        <p:nvPicPr>
          <p:cNvPr id="3" name="Picture 2"/>
          <p:cNvPicPr>
            <a:picLocks noChangeAspect="1"/>
          </p:cNvPicPr>
          <p:nvPr/>
        </p:nvPicPr>
        <p:blipFill>
          <a:blip r:embed="rId2"/>
          <a:stretch>
            <a:fillRect/>
          </a:stretch>
        </p:blipFill>
        <p:spPr>
          <a:xfrm>
            <a:off x="304800" y="1288422"/>
            <a:ext cx="7500937" cy="3336205"/>
          </a:xfrm>
          <a:prstGeom prst="rect">
            <a:avLst/>
          </a:prstGeom>
        </p:spPr>
      </p:pic>
    </p:spTree>
    <p:extLst>
      <p:ext uri="{BB962C8B-B14F-4D97-AF65-F5344CB8AC3E}">
        <p14:creationId xmlns:p14="http://schemas.microsoft.com/office/powerpoint/2010/main" val="1223473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9944" y="1428347"/>
            <a:ext cx="6564630" cy="3629854"/>
          </a:xfrm>
          <a:prstGeom prst="rect">
            <a:avLst/>
          </a:prstGeom>
        </p:spPr>
      </p:pic>
      <p:sp>
        <p:nvSpPr>
          <p:cNvPr id="2" name="Title 1"/>
          <p:cNvSpPr>
            <a:spLocks noGrp="1"/>
          </p:cNvSpPr>
          <p:nvPr>
            <p:ph type="title"/>
          </p:nvPr>
        </p:nvSpPr>
        <p:spPr/>
        <p:txBody>
          <a:bodyPr/>
          <a:lstStyle/>
          <a:p>
            <a:r>
              <a:rPr lang="en-US" dirty="0" smtClean="0"/>
              <a:t>OSIRIS-</a:t>
            </a:r>
            <a:r>
              <a:rPr lang="en-US" dirty="0" err="1" smtClean="0"/>
              <a:t>REx</a:t>
            </a:r>
            <a:r>
              <a:rPr lang="en-US" dirty="0" smtClean="0"/>
              <a:t> Step 8:</a:t>
            </a:r>
            <a:br>
              <a:rPr lang="en-US" dirty="0" smtClean="0"/>
            </a:br>
            <a:r>
              <a:rPr lang="en-US" dirty="0" smtClean="0"/>
              <a:t>Run your mission!</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15</a:t>
            </a:fld>
            <a:endParaRPr lang="en-US"/>
          </a:p>
        </p:txBody>
      </p:sp>
      <p:sp>
        <p:nvSpPr>
          <p:cNvPr id="7" name="Rounded Rectangle 6"/>
          <p:cNvSpPr/>
          <p:nvPr/>
        </p:nvSpPr>
        <p:spPr bwMode="auto">
          <a:xfrm>
            <a:off x="289944" y="1684116"/>
            <a:ext cx="1747200" cy="146419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TextBox 7"/>
          <p:cNvSpPr txBox="1"/>
          <p:nvPr/>
        </p:nvSpPr>
        <p:spPr>
          <a:xfrm>
            <a:off x="50801" y="5058201"/>
            <a:ext cx="891539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t>PyEMTG</a:t>
            </a:r>
            <a:r>
              <a:rPr lang="en-US" sz="1600" dirty="0" smtClean="0"/>
              <a:t> will prompt you to save a “.</a:t>
            </a:r>
            <a:r>
              <a:rPr lang="en-US" sz="1600" dirty="0" err="1" smtClean="0"/>
              <a:t>emtgopt</a:t>
            </a:r>
            <a:r>
              <a:rPr lang="en-US" sz="1600" dirty="0" smtClean="0"/>
              <a:t>” options file.</a:t>
            </a:r>
          </a:p>
          <a:p>
            <a:pPr marL="285750" indent="-285750">
              <a:buFont typeface="Arial" panose="020B0604020202020204" pitchFamily="34" charset="0"/>
              <a:buChar char="•"/>
            </a:pPr>
            <a:r>
              <a:rPr lang="en-US" sz="1600" dirty="0" smtClean="0"/>
              <a:t>EMTG will then execute, create a new </a:t>
            </a:r>
            <a:r>
              <a:rPr lang="en-US" sz="1600" dirty="0" err="1" smtClean="0"/>
              <a:t>timestamped</a:t>
            </a:r>
            <a:r>
              <a:rPr lang="en-US" sz="1600" dirty="0" smtClean="0"/>
              <a:t> subdirectory for your results, and begin solving your problem.</a:t>
            </a:r>
          </a:p>
        </p:txBody>
      </p:sp>
    </p:spTree>
    <p:extLst>
      <p:ext uri="{BB962C8B-B14F-4D97-AF65-F5344CB8AC3E}">
        <p14:creationId xmlns:p14="http://schemas.microsoft.com/office/powerpoint/2010/main" val="20877416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088" y="1595271"/>
            <a:ext cx="5681904" cy="2378824"/>
          </a:xfrm>
          <a:prstGeom prst="rect">
            <a:avLst/>
          </a:prstGeom>
        </p:spPr>
      </p:pic>
      <p:sp>
        <p:nvSpPr>
          <p:cNvPr id="2" name="Title 1"/>
          <p:cNvSpPr>
            <a:spLocks noGrp="1"/>
          </p:cNvSpPr>
          <p:nvPr>
            <p:ph type="title"/>
          </p:nvPr>
        </p:nvSpPr>
        <p:spPr/>
        <p:txBody>
          <a:bodyPr/>
          <a:lstStyle/>
          <a:p>
            <a:r>
              <a:rPr lang="en-US" dirty="0" smtClean="0"/>
              <a:t>OSIRIS-</a:t>
            </a:r>
            <a:r>
              <a:rPr lang="en-US" dirty="0" err="1" smtClean="0"/>
              <a:t>REx</a:t>
            </a:r>
            <a:r>
              <a:rPr lang="en-US" dirty="0" smtClean="0"/>
              <a:t> Step 9:</a:t>
            </a:r>
            <a:br>
              <a:rPr lang="en-US" dirty="0" smtClean="0"/>
            </a:br>
            <a:r>
              <a:rPr lang="en-US" dirty="0" smtClean="0"/>
              <a:t>Post-Process Your Mission</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16</a:t>
            </a:fld>
            <a:endParaRPr lang="en-US"/>
          </a:p>
        </p:txBody>
      </p:sp>
      <p:sp>
        <p:nvSpPr>
          <p:cNvPr id="6" name="Rounded Rectangle 5"/>
          <p:cNvSpPr/>
          <p:nvPr/>
        </p:nvSpPr>
        <p:spPr bwMode="auto">
          <a:xfrm>
            <a:off x="11575" y="1595271"/>
            <a:ext cx="1840374" cy="146419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7" name="TextBox 6"/>
          <p:cNvSpPr txBox="1"/>
          <p:nvPr/>
        </p:nvSpPr>
        <p:spPr>
          <a:xfrm>
            <a:off x="5521280" y="1384300"/>
            <a:ext cx="3444920"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smtClean="0"/>
              <a:t>PyEMTG</a:t>
            </a:r>
            <a:r>
              <a:rPr lang="en-US" sz="1600" dirty="0" smtClean="0"/>
              <a:t> can open “.</a:t>
            </a:r>
            <a:r>
              <a:rPr lang="en-US" sz="1600" dirty="0" err="1" smtClean="0"/>
              <a:t>emtg</a:t>
            </a:r>
            <a:r>
              <a:rPr lang="en-US" sz="1600" dirty="0" smtClean="0"/>
              <a:t>” options files.</a:t>
            </a:r>
          </a:p>
          <a:p>
            <a:pPr marL="285750" indent="-285750">
              <a:buFont typeface="Arial" panose="020B0604020202020204" pitchFamily="34" charset="0"/>
              <a:buChar char="•"/>
            </a:pPr>
            <a:r>
              <a:rPr lang="en-US" sz="1600" dirty="0" err="1" smtClean="0"/>
              <a:t>PyEMTG</a:t>
            </a:r>
            <a:r>
              <a:rPr lang="en-US" sz="1600" dirty="0" smtClean="0"/>
              <a:t> can create trajectory plots and systems summary plots, and process various other EMTG outputs.</a:t>
            </a:r>
          </a:p>
          <a:p>
            <a:pPr marL="285750" indent="-285750">
              <a:buFont typeface="Arial" panose="020B0604020202020204" pitchFamily="34" charset="0"/>
              <a:buChar char="•"/>
            </a:pPr>
            <a:r>
              <a:rPr lang="en-US" sz="1600" dirty="0" smtClean="0"/>
              <a:t>We will focus on the trajectory plot for this example.</a:t>
            </a:r>
          </a:p>
          <a:p>
            <a:pPr marL="285750" indent="-285750">
              <a:buFont typeface="Arial" panose="020B0604020202020204" pitchFamily="34" charset="0"/>
              <a:buChar char="•"/>
            </a:pPr>
            <a:r>
              <a:rPr lang="en-US" sz="1600" dirty="0" err="1" smtClean="0"/>
              <a:t>PyEMTG</a:t>
            </a:r>
            <a:r>
              <a:rPr lang="en-US" sz="1600" dirty="0" smtClean="0"/>
              <a:t> can also search for targets of opportunity along your trajectory. This is out of scope for the tutorial.</a:t>
            </a:r>
          </a:p>
        </p:txBody>
      </p:sp>
    </p:spTree>
    <p:extLst>
      <p:ext uri="{BB962C8B-B14F-4D97-AF65-F5344CB8AC3E}">
        <p14:creationId xmlns:p14="http://schemas.microsoft.com/office/powerpoint/2010/main" val="664986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“OSIRIS-</a:t>
            </a:r>
            <a:r>
              <a:rPr lang="en-US" dirty="0" err="1" smtClean="0"/>
              <a:t>REx</a:t>
            </a:r>
            <a:r>
              <a:rPr lang="en-US" dirty="0" smtClean="0"/>
              <a:t>-like” Trajectory Plot</a:t>
            </a:r>
            <a:br>
              <a:rPr lang="en-US" dirty="0" smtClean="0"/>
            </a:br>
            <a:r>
              <a:rPr lang="en-US" sz="1800" dirty="0" smtClean="0"/>
              <a:t>(note: the real mission has other constraints and does not look like this)</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17</a:t>
            </a:fld>
            <a:endParaRPr lang="en-US"/>
          </a:p>
        </p:txBody>
      </p:sp>
      <p:pic>
        <p:nvPicPr>
          <p:cNvPr id="6" name="Picture 5"/>
          <p:cNvPicPr>
            <a:picLocks noChangeAspect="1"/>
          </p:cNvPicPr>
          <p:nvPr/>
        </p:nvPicPr>
        <p:blipFill>
          <a:blip r:embed="rId2"/>
          <a:stretch>
            <a:fillRect/>
          </a:stretch>
        </p:blipFill>
        <p:spPr>
          <a:xfrm>
            <a:off x="2395544" y="1558957"/>
            <a:ext cx="4086279" cy="4477359"/>
          </a:xfrm>
          <a:prstGeom prst="rect">
            <a:avLst/>
          </a:prstGeom>
        </p:spPr>
      </p:pic>
    </p:spTree>
    <p:extLst>
      <p:ext uri="{BB962C8B-B14F-4D97-AF65-F5344CB8AC3E}">
        <p14:creationId xmlns:p14="http://schemas.microsoft.com/office/powerpoint/2010/main" val="567710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 What makes Low-Thrust Different?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18</a:t>
            </a:fld>
            <a:endParaRPr lang="en-US"/>
          </a:p>
        </p:txBody>
      </p:sp>
      <p:sp>
        <p:nvSpPr>
          <p:cNvPr id="5" name="Content Placeholder 2"/>
          <p:cNvSpPr>
            <a:spLocks noGrp="1"/>
          </p:cNvSpPr>
          <p:nvPr>
            <p:ph idx="1"/>
          </p:nvPr>
        </p:nvSpPr>
        <p:spPr>
          <a:xfrm>
            <a:off x="249238" y="1262380"/>
            <a:ext cx="8453437" cy="4406900"/>
          </a:xfrm>
        </p:spPr>
        <p:txBody>
          <a:bodyPr/>
          <a:lstStyle/>
          <a:p>
            <a:r>
              <a:rPr lang="en-US" sz="1800" dirty="0" smtClean="0"/>
              <a:t>Low-thrust electric propulsion is characterized by high power requirements but also very high specific impulse (</a:t>
            </a:r>
            <a:r>
              <a:rPr lang="en-US" sz="1800" dirty="0" err="1" smtClean="0"/>
              <a:t>I</a:t>
            </a:r>
            <a:r>
              <a:rPr lang="en-US" sz="1800" baseline="-25000" dirty="0" err="1" smtClean="0"/>
              <a:t>sp</a:t>
            </a:r>
            <a:r>
              <a:rPr lang="en-US" sz="1800" dirty="0" smtClean="0"/>
              <a:t>), leading to very good mass fractions</a:t>
            </a:r>
          </a:p>
          <a:p>
            <a:r>
              <a:rPr lang="en-US" sz="1800" dirty="0" smtClean="0"/>
              <a:t>Low-thrust trajectory design is a very different process from chemical trajectory design</a:t>
            </a:r>
          </a:p>
          <a:p>
            <a:pPr lvl="1"/>
            <a:r>
              <a:rPr lang="en-US" sz="1800" dirty="0" smtClean="0"/>
              <a:t>Like chemical design, must find the optimal launch date, flight time, and dates of each flyby (if applicable)</a:t>
            </a:r>
          </a:p>
          <a:p>
            <a:pPr lvl="1"/>
            <a:r>
              <a:rPr lang="en-US" sz="1800" dirty="0" smtClean="0"/>
              <a:t>Unlike chemical design, must find a time-history of thrust control for the entire mission</a:t>
            </a:r>
          </a:p>
          <a:p>
            <a:r>
              <a:rPr lang="en-US" sz="1800" b="1" i="1" dirty="0" smtClean="0"/>
              <a:t>Low-thrust electric propulsion mission design requires accurate modeling of propulsion and power systems. Every spacecraft design drives a unique trajectory design!</a:t>
            </a:r>
            <a:endParaRPr lang="en-US" sz="1800" dirty="0"/>
          </a:p>
        </p:txBody>
      </p:sp>
    </p:spTree>
    <p:extLst>
      <p:ext uri="{BB962C8B-B14F-4D97-AF65-F5344CB8AC3E}">
        <p14:creationId xmlns:p14="http://schemas.microsoft.com/office/powerpoint/2010/main" val="3321423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Low-Thrust Modeling in EMTG</a:t>
            </a:r>
            <a:br>
              <a:rPr lang="en-US" dirty="0" smtClean="0"/>
            </a:br>
            <a:r>
              <a:rPr lang="en-US" dirty="0" smtClean="0"/>
              <a:t>Transcription</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19</a:t>
            </a:fld>
            <a:endParaRPr lang="en-US"/>
          </a:p>
        </p:txBody>
      </p:sp>
      <p:sp>
        <p:nvSpPr>
          <p:cNvPr id="6" name="TextBox 5"/>
          <p:cNvSpPr txBox="1"/>
          <p:nvPr/>
        </p:nvSpPr>
        <p:spPr>
          <a:xfrm>
            <a:off x="6673183" y="5023187"/>
            <a:ext cx="2384457" cy="1015663"/>
          </a:xfrm>
          <a:prstGeom prst="rect">
            <a:avLst/>
          </a:prstGeom>
          <a:noFill/>
        </p:spPr>
        <p:txBody>
          <a:bodyPr wrap="square" rtlCol="0">
            <a:spAutoFit/>
          </a:bodyPr>
          <a:lstStyle/>
          <a:p>
            <a:r>
              <a:rPr lang="en-US" sz="1000" dirty="0" smtClean="0"/>
              <a:t>J. </a:t>
            </a:r>
            <a:r>
              <a:rPr lang="en-US" sz="1000" dirty="0" err="1" smtClean="0"/>
              <a:t>Englander,</a:t>
            </a:r>
            <a:r>
              <a:rPr lang="en-US" sz="1000" dirty="0" smtClean="0"/>
              <a:t> D. Ellison, and </a:t>
            </a:r>
            <a:r>
              <a:rPr lang="en-US" sz="1000" dirty="0" err="1" smtClean="0"/>
              <a:t>B.Conway</a:t>
            </a:r>
            <a:r>
              <a:rPr lang="en-US" sz="1000" dirty="0"/>
              <a:t>, “Global Optimization of Low-Thrust, Multiple-Flyby Trajectories at Medium and Medium-High Fidelity,” </a:t>
            </a:r>
            <a:r>
              <a:rPr lang="en-US" sz="1000" dirty="0" smtClean="0"/>
              <a:t>AAS Space Flight Mechanics Meeting, Santa Fe, NM, January 2014.</a:t>
            </a:r>
            <a:endParaRPr lang="en-US" sz="1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287" y="1553614"/>
            <a:ext cx="4768913" cy="3374018"/>
          </a:xfrm>
          <a:prstGeom prst="rect">
            <a:avLst/>
          </a:prstGeom>
        </p:spPr>
      </p:pic>
      <p:sp>
        <p:nvSpPr>
          <p:cNvPr id="8" name="Content Placeholder 2"/>
          <p:cNvSpPr>
            <a:spLocks noGrp="1"/>
          </p:cNvSpPr>
          <p:nvPr>
            <p:ph idx="1"/>
          </p:nvPr>
        </p:nvSpPr>
        <p:spPr>
          <a:xfrm>
            <a:off x="81911" y="1384300"/>
            <a:ext cx="8453437" cy="4406900"/>
          </a:xfrm>
        </p:spPr>
        <p:txBody>
          <a:bodyPr/>
          <a:lstStyle/>
          <a:p>
            <a:r>
              <a:rPr lang="en-US" sz="1500" dirty="0"/>
              <a:t>Break mission into phases. Each phase starts and ends at a body.</a:t>
            </a:r>
          </a:p>
          <a:p>
            <a:r>
              <a:rPr lang="en-US" sz="1500" dirty="0"/>
              <a:t>Sims-Flanagan Transcription</a:t>
            </a:r>
          </a:p>
          <a:p>
            <a:pPr lvl="1"/>
            <a:r>
              <a:rPr lang="en-US" sz="1500" dirty="0"/>
              <a:t>Break phases into time steps</a:t>
            </a:r>
          </a:p>
          <a:p>
            <a:pPr lvl="1"/>
            <a:r>
              <a:rPr lang="en-US" sz="1500" dirty="0"/>
              <a:t>Insert a small impulse in the center of each</a:t>
            </a:r>
            <a:br>
              <a:rPr lang="en-US" sz="1500" dirty="0"/>
            </a:br>
            <a:r>
              <a:rPr lang="en-US" sz="1500" dirty="0"/>
              <a:t> time step, with bounded </a:t>
            </a:r>
            <a:r>
              <a:rPr lang="en-US" sz="1500" dirty="0" smtClean="0"/>
              <a:t>magnitude</a:t>
            </a:r>
          </a:p>
          <a:p>
            <a:pPr lvl="1"/>
            <a:r>
              <a:rPr lang="en-US" sz="1500" dirty="0" smtClean="0"/>
              <a:t>Optimizer Chooses:</a:t>
            </a:r>
          </a:p>
          <a:p>
            <a:pPr lvl="2"/>
            <a:r>
              <a:rPr lang="en-US" sz="1500" dirty="0" smtClean="0"/>
              <a:t>Launch date</a:t>
            </a:r>
          </a:p>
          <a:p>
            <a:pPr lvl="3"/>
            <a:r>
              <a:rPr lang="en-US" sz="1500" dirty="0" smtClean="0"/>
              <a:t>For each phase:</a:t>
            </a:r>
          </a:p>
          <a:p>
            <a:pPr lvl="4"/>
            <a:r>
              <a:rPr lang="en-US" sz="1500" dirty="0" smtClean="0"/>
              <a:t>Initial velocity vector</a:t>
            </a:r>
          </a:p>
          <a:p>
            <a:pPr lvl="4"/>
            <a:r>
              <a:rPr lang="en-US" sz="1500" dirty="0" smtClean="0"/>
              <a:t>Flight time</a:t>
            </a:r>
          </a:p>
          <a:p>
            <a:pPr lvl="4"/>
            <a:r>
              <a:rPr lang="en-US" sz="1500" dirty="0" smtClean="0"/>
              <a:t>Thrust-impulse vector at each time step</a:t>
            </a:r>
          </a:p>
          <a:p>
            <a:pPr lvl="4"/>
            <a:r>
              <a:rPr lang="en-US" sz="1500" dirty="0"/>
              <a:t>Mass at the end of the </a:t>
            </a:r>
            <a:r>
              <a:rPr lang="en-US" sz="1500" dirty="0" smtClean="0"/>
              <a:t>phase</a:t>
            </a:r>
          </a:p>
          <a:p>
            <a:pPr lvl="4"/>
            <a:r>
              <a:rPr lang="en-US" sz="1500" dirty="0" smtClean="0"/>
              <a:t>Terminal velocity vector</a:t>
            </a:r>
            <a:endParaRPr lang="en-US" sz="1500" dirty="0"/>
          </a:p>
          <a:p>
            <a:r>
              <a:rPr lang="en-US" sz="1500" dirty="0" smtClean="0"/>
              <a:t>Assume two-body force model; propagate by solving </a:t>
            </a:r>
            <a:r>
              <a:rPr lang="en-US" sz="1500" dirty="0" err="1" smtClean="0"/>
              <a:t>Kepler’s</a:t>
            </a:r>
            <a:r>
              <a:rPr lang="en-US" sz="1500" dirty="0" smtClean="0"/>
              <a:t> problem</a:t>
            </a:r>
          </a:p>
          <a:p>
            <a:r>
              <a:rPr lang="en-US" sz="1500" dirty="0" smtClean="0"/>
              <a:t>Propagate </a:t>
            </a:r>
            <a:r>
              <a:rPr lang="en-US" sz="1500" dirty="0"/>
              <a:t>forward and backward from </a:t>
            </a:r>
            <a:r>
              <a:rPr lang="en-US" sz="1500" dirty="0" smtClean="0"/>
              <a:t>phase </a:t>
            </a:r>
            <a:r>
              <a:rPr lang="en-US" sz="1500" dirty="0"/>
              <a:t>endpoints to a “match </a:t>
            </a:r>
            <a:r>
              <a:rPr lang="en-US" sz="1500" dirty="0" smtClean="0"/>
              <a:t>point”</a:t>
            </a:r>
            <a:r>
              <a:rPr lang="en-US" sz="1500" dirty="0"/>
              <a:t> </a:t>
            </a:r>
          </a:p>
          <a:p>
            <a:r>
              <a:rPr lang="en-US" sz="1500" dirty="0"/>
              <a:t>Enforce nonlinear </a:t>
            </a:r>
            <a:r>
              <a:rPr lang="en-US" sz="1500" dirty="0" smtClean="0"/>
              <a:t>state continuity constraints </a:t>
            </a:r>
            <a:r>
              <a:rPr lang="en-US" sz="1500" dirty="0"/>
              <a:t>at match </a:t>
            </a:r>
            <a:r>
              <a:rPr lang="en-US" sz="1500" dirty="0" smtClean="0"/>
              <a:t>point</a:t>
            </a:r>
          </a:p>
          <a:p>
            <a:r>
              <a:rPr lang="en-US" sz="1500" dirty="0" smtClean="0"/>
              <a:t>Enforce nonlinear velocity magnitude and altitude constraints at flyby</a:t>
            </a:r>
            <a:endParaRPr lang="en-US" sz="1500" dirty="0"/>
          </a:p>
        </p:txBody>
      </p:sp>
    </p:spTree>
    <p:extLst>
      <p:ext uri="{BB962C8B-B14F-4D97-AF65-F5344CB8AC3E}">
        <p14:creationId xmlns:p14="http://schemas.microsoft.com/office/powerpoint/2010/main" val="3612860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nuts and bolts</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a:t>
            </a:fld>
            <a:endParaRPr lang="en-US"/>
          </a:p>
        </p:txBody>
      </p:sp>
      <p:sp>
        <p:nvSpPr>
          <p:cNvPr id="5" name="Content Placeholder 2"/>
          <p:cNvSpPr txBox="1">
            <a:spLocks/>
          </p:cNvSpPr>
          <p:nvPr/>
        </p:nvSpPr>
        <p:spPr bwMode="auto">
          <a:xfrm>
            <a:off x="249238" y="1229265"/>
            <a:ext cx="8453437" cy="440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78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cs typeface="+mn-cs"/>
              </a:defRPr>
            </a:lvl1pPr>
            <a:lvl2pPr marL="342900" indent="-165100" algn="l" rtl="0" eaLnBrk="0" fontAlgn="base" hangingPunct="0">
              <a:spcBef>
                <a:spcPct val="20000"/>
              </a:spcBef>
              <a:spcAft>
                <a:spcPct val="0"/>
              </a:spcAft>
              <a:buClr>
                <a:srgbClr val="2996C3"/>
              </a:buClr>
              <a:buFont typeface="Lucida Grande" charset="0"/>
              <a:buChar char="-"/>
              <a:tabLst>
                <a:tab pos="1600200" algn="l"/>
              </a:tabLst>
              <a:defRPr sz="2000">
                <a:solidFill>
                  <a:srgbClr val="0B2D54"/>
                </a:solidFill>
                <a:latin typeface="+mn-lt"/>
                <a:ea typeface="+mn-ea"/>
              </a:defRPr>
            </a:lvl2pPr>
            <a:lvl3pPr marL="5207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defRPr>
            </a:lvl3pPr>
            <a:lvl4pPr marL="685800" indent="-165100" algn="l" rtl="0" eaLnBrk="0" fontAlgn="base" hangingPunct="0">
              <a:spcBef>
                <a:spcPct val="20000"/>
              </a:spcBef>
              <a:spcAft>
                <a:spcPct val="0"/>
              </a:spcAft>
              <a:buClr>
                <a:srgbClr val="2996C3"/>
              </a:buClr>
              <a:buFont typeface="Lucida Grande" charset="0"/>
              <a:buChar char="-"/>
              <a:tabLst>
                <a:tab pos="1600200" algn="l"/>
              </a:tabLst>
              <a:defRPr sz="2000">
                <a:solidFill>
                  <a:srgbClr val="0B2D54"/>
                </a:solidFill>
                <a:latin typeface="+mn-lt"/>
                <a:ea typeface="+mn-ea"/>
              </a:defRPr>
            </a:lvl4pPr>
            <a:lvl5pPr marL="863600" indent="-177800" algn="l" rtl="0" eaLnBrk="0" fontAlgn="base" hangingPunct="0">
              <a:spcBef>
                <a:spcPct val="20000"/>
              </a:spcBef>
              <a:spcAft>
                <a:spcPct val="0"/>
              </a:spcAft>
              <a:buClr>
                <a:srgbClr val="2996C3"/>
              </a:buClr>
              <a:buFont typeface="Wingdings" pitchFamily="2" charset="2"/>
              <a:buChar char="§"/>
              <a:tabLst>
                <a:tab pos="1600200" algn="l"/>
              </a:tabLst>
              <a:defRPr sz="2000">
                <a:solidFill>
                  <a:srgbClr val="0B2D54"/>
                </a:solidFill>
                <a:latin typeface="+mn-lt"/>
                <a:ea typeface="+mn-ea"/>
              </a:defRPr>
            </a:lvl5pPr>
            <a:lvl6pPr marL="1655763" indent="-111125" algn="l" rtl="0" fontAlgn="base">
              <a:spcBef>
                <a:spcPct val="20000"/>
              </a:spcBef>
              <a:spcAft>
                <a:spcPct val="0"/>
              </a:spcAft>
              <a:buClr>
                <a:srgbClr val="258848"/>
              </a:buClr>
              <a:buChar char="»"/>
              <a:defRPr sz="2000">
                <a:solidFill>
                  <a:schemeClr val="tx1"/>
                </a:solidFill>
                <a:latin typeface="+mn-lt"/>
                <a:ea typeface="+mn-ea"/>
              </a:defRPr>
            </a:lvl6pPr>
            <a:lvl7pPr marL="2112963" indent="-111125" algn="l" rtl="0" fontAlgn="base">
              <a:spcBef>
                <a:spcPct val="20000"/>
              </a:spcBef>
              <a:spcAft>
                <a:spcPct val="0"/>
              </a:spcAft>
              <a:buClr>
                <a:srgbClr val="258848"/>
              </a:buClr>
              <a:buChar char="»"/>
              <a:defRPr sz="2000">
                <a:solidFill>
                  <a:schemeClr val="tx1"/>
                </a:solidFill>
                <a:latin typeface="+mn-lt"/>
                <a:ea typeface="+mn-ea"/>
              </a:defRPr>
            </a:lvl7pPr>
            <a:lvl8pPr marL="2570163" indent="-111125" algn="l" rtl="0" fontAlgn="base">
              <a:spcBef>
                <a:spcPct val="20000"/>
              </a:spcBef>
              <a:spcAft>
                <a:spcPct val="0"/>
              </a:spcAft>
              <a:buClr>
                <a:srgbClr val="258848"/>
              </a:buClr>
              <a:buChar char="»"/>
              <a:defRPr sz="2000">
                <a:solidFill>
                  <a:schemeClr val="tx1"/>
                </a:solidFill>
                <a:latin typeface="+mn-lt"/>
                <a:ea typeface="+mn-ea"/>
              </a:defRPr>
            </a:lvl8pPr>
            <a:lvl9pPr marL="3027363" indent="-111125" algn="l" rtl="0" fontAlgn="base">
              <a:spcBef>
                <a:spcPct val="20000"/>
              </a:spcBef>
              <a:spcAft>
                <a:spcPct val="0"/>
              </a:spcAft>
              <a:buClr>
                <a:srgbClr val="258848"/>
              </a:buClr>
              <a:buChar char="»"/>
              <a:defRPr sz="2000">
                <a:solidFill>
                  <a:schemeClr val="tx1"/>
                </a:solidFill>
                <a:latin typeface="+mn-lt"/>
                <a:ea typeface="+mn-ea"/>
              </a:defRPr>
            </a:lvl9pPr>
          </a:lstStyle>
          <a:p>
            <a:endParaRPr lang="en-US" sz="1800" kern="0" dirty="0" smtClean="0"/>
          </a:p>
          <a:p>
            <a:r>
              <a:rPr lang="en-US" sz="1800" kern="0" dirty="0" smtClean="0"/>
              <a:t>EMTG is available open-source at </a:t>
            </a:r>
            <a:r>
              <a:rPr lang="en-US" sz="1800" kern="0" dirty="0" smtClean="0">
                <a:hlinkClick r:id="rId2"/>
              </a:rPr>
              <a:t>https://sourceforge.net/projects/emtg/</a:t>
            </a:r>
            <a:endParaRPr lang="en-US" sz="1800" kern="0" dirty="0" smtClean="0"/>
          </a:p>
          <a:p>
            <a:r>
              <a:rPr lang="en-US" sz="1800" kern="0" dirty="0" smtClean="0"/>
              <a:t>EMTG is written in C++ and the user interface, </a:t>
            </a:r>
            <a:r>
              <a:rPr lang="en-US" sz="1800" kern="0" dirty="0" err="1" smtClean="0"/>
              <a:t>PyEMTG</a:t>
            </a:r>
            <a:r>
              <a:rPr lang="en-US" sz="1800" kern="0" dirty="0" smtClean="0"/>
              <a:t>, is written in Python 3</a:t>
            </a:r>
          </a:p>
          <a:p>
            <a:r>
              <a:rPr lang="en-US" sz="1800" kern="0" dirty="0" smtClean="0"/>
              <a:t>EMTG is script-driven; all </a:t>
            </a:r>
            <a:r>
              <a:rPr lang="en-US" sz="1800" kern="0" dirty="0" err="1" smtClean="0"/>
              <a:t>PyEMTG</a:t>
            </a:r>
            <a:r>
              <a:rPr lang="en-US" sz="1800" kern="0" dirty="0" smtClean="0"/>
              <a:t> does is write scripts and read output files</a:t>
            </a:r>
          </a:p>
          <a:p>
            <a:r>
              <a:rPr lang="en-US" sz="1800" kern="0" dirty="0" smtClean="0"/>
              <a:t>To compile EMTG, one also needs the Boost C++ extensions, the CSPICE ephemeris library, the Gnu Scientific Library (GSL), </a:t>
            </a:r>
            <a:r>
              <a:rPr lang="en-US" sz="1800" kern="0" dirty="0" err="1" smtClean="0"/>
              <a:t>Randutils</a:t>
            </a:r>
            <a:r>
              <a:rPr lang="en-US" sz="1800" kern="0" dirty="0" smtClean="0"/>
              <a:t>, and most importantly SNOPT.</a:t>
            </a:r>
          </a:p>
          <a:p>
            <a:r>
              <a:rPr lang="en-US" sz="1800" kern="0" dirty="0" err="1" smtClean="0"/>
              <a:t>PyEMTG</a:t>
            </a:r>
            <a:r>
              <a:rPr lang="en-US" sz="1800" kern="0" dirty="0" smtClean="0"/>
              <a:t> depends on </a:t>
            </a:r>
            <a:r>
              <a:rPr lang="en-US" sz="1800" kern="0" dirty="0" err="1" smtClean="0"/>
              <a:t>wxPython</a:t>
            </a:r>
            <a:endParaRPr lang="en-US" sz="1800" kern="0" dirty="0" smtClean="0"/>
          </a:p>
          <a:p>
            <a:r>
              <a:rPr lang="en-US" sz="1800" kern="0" dirty="0" smtClean="0"/>
              <a:t>EMTG is happily cross-platform and is used operationally on OSX, Windows, and Linux.</a:t>
            </a:r>
          </a:p>
          <a:p>
            <a:r>
              <a:rPr lang="en-US" sz="1800" kern="0" dirty="0" smtClean="0"/>
              <a:t>We have provided Windows build documentation. The list of required packages is the same on Linux and OSX, and the build system will work on all three.</a:t>
            </a:r>
            <a:endParaRPr lang="en-US" sz="1800" kern="0" dirty="0"/>
          </a:p>
        </p:txBody>
      </p:sp>
    </p:spTree>
    <p:extLst>
      <p:ext uri="{BB962C8B-B14F-4D97-AF65-F5344CB8AC3E}">
        <p14:creationId xmlns:p14="http://schemas.microsoft.com/office/powerpoint/2010/main" val="2176669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Low-Thrust Modeling in </a:t>
            </a:r>
            <a:r>
              <a:rPr lang="en-US" dirty="0" smtClean="0"/>
              <a:t>EMTG</a:t>
            </a:r>
            <a:br>
              <a:rPr lang="en-US" dirty="0" smtClean="0"/>
            </a:br>
            <a:r>
              <a:rPr lang="en-US" dirty="0" smtClean="0"/>
              <a:t>Spacecraft and Launch Vehicle Models</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20</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304800" y="1454150"/>
                <a:ext cx="8453437" cy="44069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marL="285750" indent="-285750">
                  <a:buFont typeface="Arial" panose="020B0604020202020204" pitchFamily="34" charset="0"/>
                  <a:buChar char="•"/>
                </a:pPr>
                <a:r>
                  <a:rPr lang="en-US" sz="1400" kern="0" dirty="0" smtClean="0">
                    <a:solidFill>
                      <a:srgbClr val="0B2D54"/>
                    </a:solidFill>
                    <a:latin typeface="+mj-lt"/>
                  </a:rPr>
                  <a:t>Medium-fidelity mission design requires accurate hardware modeling</a:t>
                </a:r>
              </a:p>
              <a:p>
                <a:pPr marL="285750" indent="-285750">
                  <a:buFont typeface="Arial" panose="020B0604020202020204" pitchFamily="34" charset="0"/>
                  <a:buChar char="•"/>
                </a:pPr>
                <a:r>
                  <a:rPr lang="en-US" sz="1400" kern="0" dirty="0" smtClean="0">
                    <a:solidFill>
                      <a:srgbClr val="0B2D54"/>
                    </a:solidFill>
                    <a:latin typeface="+mj-lt"/>
                  </a:rPr>
                  <a:t>Launch vehicles are modeled using a polynomial fit</a:t>
                </a:r>
                <a:endParaRPr lang="en-US" sz="1400" i="1" kern="0" dirty="0" smtClean="0">
                  <a:solidFill>
                    <a:srgbClr val="0B2D54"/>
                  </a:solidFill>
                  <a:latin typeface="+mj-lt"/>
                </a:endParaRPr>
              </a:p>
              <a:p>
                <a:pPr/>
                <a14:m>
                  <m:oMathPara xmlns:m="http://schemas.openxmlformats.org/officeDocument/2006/math">
                    <m:oMathParaPr>
                      <m:jc m:val="center"/>
                    </m:oMathParaPr>
                    <m:oMath xmlns:m="http://schemas.openxmlformats.org/officeDocument/2006/math">
                      <m:sSub>
                        <m:sSubPr>
                          <m:ctrlPr>
                            <a:rPr lang="en-US" sz="1400" i="1" kern="0" smtClea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𝑚</m:t>
                          </m:r>
                        </m:e>
                        <m:sub>
                          <m:r>
                            <a:rPr lang="en-US" sz="1400" i="1" kern="0">
                              <a:solidFill>
                                <a:srgbClr val="0B2D54"/>
                              </a:solidFill>
                              <a:latin typeface="Cambria Math" panose="02040503050406030204" pitchFamily="18" charset="0"/>
                            </a:rPr>
                            <m:t>𝑑𝑒𝑙𝑖𝑣𝑒𝑟𝑒𝑑</m:t>
                          </m:r>
                        </m:sub>
                      </m:sSub>
                      <m:r>
                        <a:rPr lang="en-US" sz="1400" i="1" kern="0">
                          <a:solidFill>
                            <a:srgbClr val="0B2D54"/>
                          </a:solidFill>
                          <a:latin typeface="Cambria Math" panose="02040503050406030204" pitchFamily="18" charset="0"/>
                        </a:rPr>
                        <m:t>= </m:t>
                      </m:r>
                      <m:d>
                        <m:dPr>
                          <m:begChr m:val=""/>
                          <m:ctrlPr>
                            <a:rPr lang="en-US" sz="1400" i="1" kern="0">
                              <a:solidFill>
                                <a:srgbClr val="0B2D54"/>
                              </a:solidFill>
                              <a:latin typeface="Cambria Math" panose="02040503050406030204" pitchFamily="18" charset="0"/>
                            </a:rPr>
                          </m:ctrlPr>
                        </m:dPr>
                        <m:e>
                          <m:d>
                            <m:dPr>
                              <m:endChr m:val=""/>
                              <m:ctrlPr>
                                <a:rPr lang="en-US" sz="1400" i="1" kern="0">
                                  <a:solidFill>
                                    <a:srgbClr val="0B2D54"/>
                                  </a:solidFill>
                                  <a:latin typeface="Cambria Math" panose="02040503050406030204" pitchFamily="18" charset="0"/>
                                </a:rPr>
                              </m:ctrlPr>
                            </m:dPr>
                            <m:e>
                              <m:r>
                                <a:rPr lang="en-US" sz="1400" i="1" kern="0">
                                  <a:solidFill>
                                    <a:srgbClr val="0B2D54"/>
                                  </a:solidFill>
                                  <a:latin typeface="Cambria Math" panose="02040503050406030204" pitchFamily="18" charset="0"/>
                                </a:rPr>
                                <m:t>1 −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𝜎</m:t>
                                  </m:r>
                                </m:e>
                                <m:sub>
                                  <m:r>
                                    <a:rPr lang="en-US" sz="1400" i="1" kern="0">
                                      <a:solidFill>
                                        <a:srgbClr val="0B2D54"/>
                                      </a:solidFill>
                                      <a:latin typeface="Cambria Math" panose="02040503050406030204" pitchFamily="18" charset="0"/>
                                    </a:rPr>
                                    <m:t>𝐿𝑉</m:t>
                                  </m:r>
                                </m:sub>
                              </m:sSub>
                            </m:e>
                          </m:d>
                        </m:e>
                      </m:d>
                      <m:d>
                        <m:dPr>
                          <m:begChr m:val=""/>
                          <m:ctrlPr>
                            <a:rPr lang="en-US" sz="1400" i="1" kern="0">
                              <a:solidFill>
                                <a:srgbClr val="0B2D54"/>
                              </a:solidFill>
                              <a:latin typeface="Cambria Math" panose="02040503050406030204" pitchFamily="18" charset="0"/>
                            </a:rPr>
                          </m:ctrlPr>
                        </m:dPr>
                        <m:e>
                          <m:d>
                            <m:dPr>
                              <m:endChr m:val=""/>
                              <m:ctrlPr>
                                <a:rPr lang="en-US" sz="1400" i="1" kern="0">
                                  <a:solidFill>
                                    <a:srgbClr val="0B2D54"/>
                                  </a:solidFill>
                                  <a:latin typeface="Cambria Math" panose="02040503050406030204" pitchFamily="18" charset="0"/>
                                </a:rPr>
                              </m:ctrlPr>
                            </m:dPr>
                            <m:e>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𝑎</m:t>
                                  </m:r>
                                </m:e>
                                <m:sub>
                                  <m:r>
                                    <a:rPr lang="en-US" sz="1400" i="1" kern="0">
                                      <a:solidFill>
                                        <a:srgbClr val="0B2D54"/>
                                      </a:solidFill>
                                      <a:latin typeface="Cambria Math" panose="02040503050406030204" pitchFamily="18" charset="0"/>
                                    </a:rPr>
                                    <m:t>𝐿𝑉</m:t>
                                  </m:r>
                                </m:sub>
                              </m:sSub>
                              <m:sSubSup>
                                <m:sSubSupPr>
                                  <m:ctrlPr>
                                    <a:rPr lang="en-US" sz="1400" i="1" kern="0">
                                      <a:solidFill>
                                        <a:srgbClr val="0B2D54"/>
                                      </a:solidFill>
                                      <a:latin typeface="Cambria Math" panose="02040503050406030204" pitchFamily="18" charset="0"/>
                                    </a:rPr>
                                  </m:ctrlPr>
                                </m:sSubSupPr>
                                <m:e>
                                  <m:r>
                                    <a:rPr lang="en-US" sz="1400" i="1" kern="0">
                                      <a:solidFill>
                                        <a:srgbClr val="0B2D54"/>
                                      </a:solidFill>
                                      <a:latin typeface="Cambria Math" panose="02040503050406030204" pitchFamily="18" charset="0"/>
                                    </a:rPr>
                                    <m:t>𝐶</m:t>
                                  </m:r>
                                </m:e>
                                <m:sub>
                                  <m:r>
                                    <a:rPr lang="en-US" sz="1400" i="1" kern="0">
                                      <a:solidFill>
                                        <a:srgbClr val="0B2D54"/>
                                      </a:solidFill>
                                      <a:latin typeface="Cambria Math" panose="02040503050406030204" pitchFamily="18" charset="0"/>
                                    </a:rPr>
                                    <m:t>3</m:t>
                                  </m:r>
                                </m:sub>
                                <m:sup>
                                  <m:r>
                                    <a:rPr lang="en-US" sz="1400" i="1" kern="0">
                                      <a:solidFill>
                                        <a:srgbClr val="0B2D54"/>
                                      </a:solidFill>
                                      <a:latin typeface="Cambria Math" panose="02040503050406030204" pitchFamily="18" charset="0"/>
                                    </a:rPr>
                                    <m:t>5</m:t>
                                  </m:r>
                                </m:sup>
                              </m:sSub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𝑏</m:t>
                                  </m:r>
                                </m:e>
                                <m:sub>
                                  <m:r>
                                    <a:rPr lang="en-US" sz="1400" i="1" kern="0">
                                      <a:solidFill>
                                        <a:srgbClr val="0B2D54"/>
                                      </a:solidFill>
                                      <a:latin typeface="Cambria Math" panose="02040503050406030204" pitchFamily="18" charset="0"/>
                                    </a:rPr>
                                    <m:t>𝐿𝑉</m:t>
                                  </m:r>
                                </m:sub>
                              </m:sSub>
                              <m:sSubSup>
                                <m:sSubSupPr>
                                  <m:ctrlPr>
                                    <a:rPr lang="en-US" sz="1400" i="1" kern="0">
                                      <a:solidFill>
                                        <a:srgbClr val="0B2D54"/>
                                      </a:solidFill>
                                      <a:latin typeface="Cambria Math" panose="02040503050406030204" pitchFamily="18" charset="0"/>
                                    </a:rPr>
                                  </m:ctrlPr>
                                </m:sSubSupPr>
                                <m:e>
                                  <m:r>
                                    <a:rPr lang="en-US" sz="1400" i="1" kern="0">
                                      <a:solidFill>
                                        <a:srgbClr val="0B2D54"/>
                                      </a:solidFill>
                                      <a:latin typeface="Cambria Math" panose="02040503050406030204" pitchFamily="18" charset="0"/>
                                    </a:rPr>
                                    <m:t>𝐶</m:t>
                                  </m:r>
                                </m:e>
                                <m:sub>
                                  <m:r>
                                    <a:rPr lang="en-US" sz="1400" i="1" kern="0">
                                      <a:solidFill>
                                        <a:srgbClr val="0B2D54"/>
                                      </a:solidFill>
                                      <a:latin typeface="Cambria Math" panose="02040503050406030204" pitchFamily="18" charset="0"/>
                                    </a:rPr>
                                    <m:t>3</m:t>
                                  </m:r>
                                </m:sub>
                                <m:sup>
                                  <m:r>
                                    <a:rPr lang="en-US" sz="1400" i="1" kern="0">
                                      <a:solidFill>
                                        <a:srgbClr val="0B2D54"/>
                                      </a:solidFill>
                                      <a:latin typeface="Cambria Math" panose="02040503050406030204" pitchFamily="18" charset="0"/>
                                    </a:rPr>
                                    <m:t>4</m:t>
                                  </m:r>
                                </m:sup>
                              </m:sSub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𝑐</m:t>
                                  </m:r>
                                </m:e>
                                <m:sub>
                                  <m:r>
                                    <a:rPr lang="en-US" sz="1400" i="1" kern="0">
                                      <a:solidFill>
                                        <a:srgbClr val="0B2D54"/>
                                      </a:solidFill>
                                      <a:latin typeface="Cambria Math" panose="02040503050406030204" pitchFamily="18" charset="0"/>
                                    </a:rPr>
                                    <m:t>𝐿𝑉</m:t>
                                  </m:r>
                                </m:sub>
                              </m:sSub>
                              <m:sSubSup>
                                <m:sSubSupPr>
                                  <m:ctrlPr>
                                    <a:rPr lang="en-US" sz="1400" i="1" kern="0">
                                      <a:solidFill>
                                        <a:srgbClr val="0B2D54"/>
                                      </a:solidFill>
                                      <a:latin typeface="Cambria Math" panose="02040503050406030204" pitchFamily="18" charset="0"/>
                                    </a:rPr>
                                  </m:ctrlPr>
                                </m:sSubSupPr>
                                <m:e>
                                  <m:r>
                                    <a:rPr lang="en-US" sz="1400" i="1" kern="0">
                                      <a:solidFill>
                                        <a:srgbClr val="0B2D54"/>
                                      </a:solidFill>
                                      <a:latin typeface="Cambria Math" panose="02040503050406030204" pitchFamily="18" charset="0"/>
                                    </a:rPr>
                                    <m:t>𝐶</m:t>
                                  </m:r>
                                </m:e>
                                <m:sub>
                                  <m:r>
                                    <a:rPr lang="en-US" sz="1400" i="1" kern="0">
                                      <a:solidFill>
                                        <a:srgbClr val="0B2D54"/>
                                      </a:solidFill>
                                      <a:latin typeface="Cambria Math" panose="02040503050406030204" pitchFamily="18" charset="0"/>
                                    </a:rPr>
                                    <m:t>3</m:t>
                                  </m:r>
                                </m:sub>
                                <m:sup>
                                  <m:r>
                                    <a:rPr lang="en-US" sz="1400" i="1" kern="0">
                                      <a:solidFill>
                                        <a:srgbClr val="0B2D54"/>
                                      </a:solidFill>
                                      <a:latin typeface="Cambria Math" panose="02040503050406030204" pitchFamily="18" charset="0"/>
                                    </a:rPr>
                                    <m:t>3</m:t>
                                  </m:r>
                                </m:sup>
                              </m:sSub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𝑑</m:t>
                                  </m:r>
                                </m:e>
                                <m:sub>
                                  <m:r>
                                    <a:rPr lang="en-US" sz="1400" i="1" kern="0">
                                      <a:solidFill>
                                        <a:srgbClr val="0B2D54"/>
                                      </a:solidFill>
                                      <a:latin typeface="Cambria Math" panose="02040503050406030204" pitchFamily="18" charset="0"/>
                                    </a:rPr>
                                    <m:t>𝐿𝑉</m:t>
                                  </m:r>
                                </m:sub>
                              </m:sSub>
                              <m:sSubSup>
                                <m:sSubSupPr>
                                  <m:ctrlPr>
                                    <a:rPr lang="en-US" sz="1400" i="1" kern="0">
                                      <a:solidFill>
                                        <a:srgbClr val="0B2D54"/>
                                      </a:solidFill>
                                      <a:latin typeface="Cambria Math" panose="02040503050406030204" pitchFamily="18" charset="0"/>
                                    </a:rPr>
                                  </m:ctrlPr>
                                </m:sSubSupPr>
                                <m:e>
                                  <m:r>
                                    <a:rPr lang="en-US" sz="1400" i="1" kern="0">
                                      <a:solidFill>
                                        <a:srgbClr val="0B2D54"/>
                                      </a:solidFill>
                                      <a:latin typeface="Cambria Math" panose="02040503050406030204" pitchFamily="18" charset="0"/>
                                    </a:rPr>
                                    <m:t>𝐶</m:t>
                                  </m:r>
                                </m:e>
                                <m:sub>
                                  <m:r>
                                    <a:rPr lang="en-US" sz="1400" i="1" kern="0">
                                      <a:solidFill>
                                        <a:srgbClr val="0B2D54"/>
                                      </a:solidFill>
                                      <a:latin typeface="Cambria Math" panose="02040503050406030204" pitchFamily="18" charset="0"/>
                                    </a:rPr>
                                    <m:t>3</m:t>
                                  </m:r>
                                </m:sub>
                                <m:sup>
                                  <m:r>
                                    <a:rPr lang="en-US" sz="1400" i="1" kern="0">
                                      <a:solidFill>
                                        <a:srgbClr val="0B2D54"/>
                                      </a:solidFill>
                                      <a:latin typeface="Cambria Math" panose="02040503050406030204" pitchFamily="18" charset="0"/>
                                    </a:rPr>
                                    <m:t>2</m:t>
                                  </m:r>
                                </m:sup>
                              </m:sSub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𝑒</m:t>
                                  </m:r>
                                </m:e>
                                <m:sub>
                                  <m:r>
                                    <a:rPr lang="en-US" sz="1400" i="1" kern="0">
                                      <a:solidFill>
                                        <a:srgbClr val="0B2D54"/>
                                      </a:solidFill>
                                      <a:latin typeface="Cambria Math" panose="02040503050406030204" pitchFamily="18" charset="0"/>
                                    </a:rPr>
                                    <m:t>𝐿𝑉</m:t>
                                  </m:r>
                                </m:sub>
                              </m:sSub>
                              <m:r>
                                <a:rPr lang="en-US" sz="1400" i="1" kern="0">
                                  <a:solidFill>
                                    <a:srgbClr val="0B2D54"/>
                                  </a:solidFill>
                                  <a:latin typeface="Cambria Math" panose="02040503050406030204" pitchFamily="18" charset="0"/>
                                </a:rPr>
                                <m:t>𝐶</m:t>
                              </m:r>
                              <m:r>
                                <a:rPr lang="en-US" sz="1400" i="1" kern="0">
                                  <a:solidFill>
                                    <a:srgbClr val="0B2D54"/>
                                  </a:solidFill>
                                  <a:latin typeface="Cambria Math" panose="02040503050406030204" pitchFamily="18" charset="0"/>
                                </a:rPr>
                                <m:t>3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𝑓</m:t>
                                  </m:r>
                                </m:e>
                                <m:sub>
                                  <m:r>
                                    <a:rPr lang="en-US" sz="1400" i="1" kern="0">
                                      <a:solidFill>
                                        <a:srgbClr val="0B2D54"/>
                                      </a:solidFill>
                                      <a:latin typeface="Cambria Math" panose="02040503050406030204" pitchFamily="18" charset="0"/>
                                    </a:rPr>
                                    <m:t>𝐿𝑉</m:t>
                                  </m:r>
                                </m:sub>
                              </m:sSub>
                            </m:e>
                          </m:d>
                        </m:e>
                      </m:d>
                    </m:oMath>
                  </m:oMathPara>
                </a14:m>
                <a:endParaRPr lang="en-US" sz="1400" kern="0" dirty="0" smtClean="0">
                  <a:solidFill>
                    <a:srgbClr val="0B2D54"/>
                  </a:solidFill>
                  <a:latin typeface="+mj-lt"/>
                </a:endParaRPr>
              </a:p>
              <a:p>
                <a:pPr marL="165100" lvl="1"/>
                <a:r>
                  <a:rPr lang="en-US" sz="1200" kern="0" dirty="0" smtClean="0">
                    <a:solidFill>
                      <a:srgbClr val="0B2D54"/>
                    </a:solidFill>
                    <a:latin typeface="+mj-lt"/>
                  </a:rPr>
                  <a:t>where </a:t>
                </a:r>
                <a14:m>
                  <m:oMath xmlns:m="http://schemas.openxmlformats.org/officeDocument/2006/math">
                    <m:sSub>
                      <m:sSubPr>
                        <m:ctrlPr>
                          <a:rPr lang="en-US" sz="1200" i="1" kern="0" smtClean="0">
                            <a:solidFill>
                              <a:srgbClr val="0B2D54"/>
                            </a:solidFill>
                            <a:latin typeface="Cambria Math" panose="02040503050406030204" pitchFamily="18" charset="0"/>
                          </a:rPr>
                        </m:ctrlPr>
                      </m:sSubPr>
                      <m:e>
                        <m:r>
                          <a:rPr lang="en-US" sz="1200" i="1" kern="0" smtClean="0">
                            <a:solidFill>
                              <a:srgbClr val="0B2D54"/>
                            </a:solidFill>
                            <a:latin typeface="Cambria Math" panose="02040503050406030204" pitchFamily="18" charset="0"/>
                          </a:rPr>
                          <m:t>𝜎</m:t>
                        </m:r>
                      </m:e>
                      <m:sub>
                        <m:r>
                          <a:rPr lang="en-US" sz="1200" i="1" kern="0" smtClean="0">
                            <a:solidFill>
                              <a:srgbClr val="0B2D54"/>
                            </a:solidFill>
                            <a:latin typeface="Cambria Math" panose="02040503050406030204" pitchFamily="18" charset="0"/>
                          </a:rPr>
                          <m:t>𝐿𝑉</m:t>
                        </m:r>
                      </m:sub>
                    </m:sSub>
                  </m:oMath>
                </a14:m>
                <a:r>
                  <a:rPr lang="en-US" sz="1200" kern="0" dirty="0" smtClean="0">
                    <a:solidFill>
                      <a:srgbClr val="0B2D54"/>
                    </a:solidFill>
                    <a:latin typeface="+mj-lt"/>
                  </a:rPr>
                  <a:t> is launch vehicle margin and </a:t>
                </a:r>
                <a14:m>
                  <m:oMath xmlns:m="http://schemas.openxmlformats.org/officeDocument/2006/math">
                    <m:sSub>
                      <m:sSubPr>
                        <m:ctrlPr>
                          <a:rPr lang="en-US" sz="1200" i="1" kern="0" smtClean="0">
                            <a:solidFill>
                              <a:srgbClr val="0B2D54"/>
                            </a:solidFill>
                            <a:latin typeface="Cambria Math" panose="02040503050406030204" pitchFamily="18" charset="0"/>
                          </a:rPr>
                        </m:ctrlPr>
                      </m:sSubPr>
                      <m:e>
                        <m:r>
                          <a:rPr lang="en-US" sz="1200" i="1" kern="0" smtClean="0">
                            <a:solidFill>
                              <a:srgbClr val="0B2D54"/>
                            </a:solidFill>
                            <a:latin typeface="Cambria Math" panose="02040503050406030204" pitchFamily="18" charset="0"/>
                          </a:rPr>
                          <m:t>𝐶</m:t>
                        </m:r>
                      </m:e>
                      <m:sub>
                        <m:r>
                          <a:rPr lang="en-US" sz="1200" i="1" kern="0" smtClean="0">
                            <a:solidFill>
                              <a:srgbClr val="0B2D54"/>
                            </a:solidFill>
                            <a:latin typeface="Cambria Math" panose="02040503050406030204" pitchFamily="18" charset="0"/>
                          </a:rPr>
                          <m:t>3</m:t>
                        </m:r>
                      </m:sub>
                    </m:sSub>
                  </m:oMath>
                </a14:m>
                <a:r>
                  <a:rPr lang="en-US" sz="1200" kern="0" dirty="0" smtClean="0">
                    <a:solidFill>
                      <a:srgbClr val="0B2D54"/>
                    </a:solidFill>
                    <a:latin typeface="+mj-lt"/>
                  </a:rPr>
                  <a:t> is hyperbolic excess velocity</a:t>
                </a:r>
              </a:p>
              <a:p>
                <a:pPr marL="336550" lvl="1" indent="-171450">
                  <a:buFont typeface="Arial" panose="020B0604020202020204" pitchFamily="34" charset="0"/>
                  <a:buChar char="•"/>
                </a:pPr>
                <a:endParaRPr lang="en-US" sz="1200" kern="0" dirty="0" smtClean="0">
                  <a:solidFill>
                    <a:srgbClr val="0B2D54"/>
                  </a:solidFill>
                  <a:latin typeface="+mj-lt"/>
                </a:endParaRPr>
              </a:p>
              <a:p>
                <a:pPr marL="285750" indent="-285750">
                  <a:buFont typeface="Arial" panose="020B0604020202020204" pitchFamily="34" charset="0"/>
                  <a:buChar char="•"/>
                </a:pPr>
                <a:r>
                  <a:rPr lang="en-US" sz="1400" kern="0" dirty="0" smtClean="0">
                    <a:solidFill>
                      <a:srgbClr val="0B2D54"/>
                    </a:solidFill>
                    <a:latin typeface="+mj-lt"/>
                  </a:rPr>
                  <a:t>Thrusters are modeled using either a polynomial fit to published thrust and mass flow rate data</a:t>
                </a:r>
              </a:p>
              <a:p>
                <a:pPr/>
                <a14:m>
                  <m:oMathPara xmlns:m="http://schemas.openxmlformats.org/officeDocument/2006/math">
                    <m:oMathParaPr>
                      <m:jc m:val="center"/>
                    </m:oMathParaPr>
                    <m:oMath xmlns:m="http://schemas.openxmlformats.org/officeDocument/2006/math">
                      <m:acc>
                        <m:accPr>
                          <m:chr m:val="̇"/>
                          <m:ctrlPr>
                            <a:rPr lang="en-US" sz="1400" i="1" kern="0" dirty="0" smtClean="0">
                              <a:solidFill>
                                <a:srgbClr val="0B2D54"/>
                              </a:solidFill>
                              <a:latin typeface="Cambria Math" panose="02040503050406030204" pitchFamily="18" charset="0"/>
                            </a:rPr>
                          </m:ctrlPr>
                        </m:accPr>
                        <m:e>
                          <m:r>
                            <a:rPr lang="en-US" sz="1400" i="1" kern="0" dirty="0" smtClean="0">
                              <a:solidFill>
                                <a:srgbClr val="0B2D54"/>
                              </a:solidFill>
                              <a:latin typeface="Cambria Math" panose="02040503050406030204" pitchFamily="18" charset="0"/>
                            </a:rPr>
                            <m:t>𝑚</m:t>
                          </m:r>
                        </m:e>
                      </m:acc>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𝑎</m:t>
                          </m:r>
                        </m:e>
                        <m:sub>
                          <m:r>
                            <a:rPr lang="en-US" sz="1400" i="1" kern="0" smtClean="0">
                              <a:solidFill>
                                <a:srgbClr val="0B2D54"/>
                              </a:solidFill>
                              <a:latin typeface="Cambria Math" panose="02040503050406030204" pitchFamily="18" charset="0"/>
                            </a:rPr>
                            <m:t>𝐹</m:t>
                          </m:r>
                        </m:sub>
                      </m:sSub>
                      <m:r>
                        <a:rPr lang="en-US" sz="1400" i="1" kern="0">
                          <a:solidFill>
                            <a:srgbClr val="0B2D54"/>
                          </a:solidFill>
                          <a:latin typeface="Cambria Math" panose="02040503050406030204" pitchFamily="18" charset="0"/>
                        </a:rPr>
                        <m:t> </m:t>
                      </m:r>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𝑃</m:t>
                          </m:r>
                        </m:e>
                        <m:sup>
                          <m:r>
                            <a:rPr lang="en-US" sz="1400" i="1" kern="0" smtClean="0">
                              <a:solidFill>
                                <a:srgbClr val="0B2D54"/>
                              </a:solidFill>
                              <a:latin typeface="Cambria Math" panose="02040503050406030204" pitchFamily="18" charset="0"/>
                            </a:rPr>
                            <m:t>4</m:t>
                          </m:r>
                        </m:sup>
                      </m:sSup>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𝑏</m:t>
                          </m:r>
                        </m:e>
                        <m:sub>
                          <m:r>
                            <a:rPr lang="en-US" sz="1400" i="1" kern="0" smtClean="0">
                              <a:solidFill>
                                <a:srgbClr val="0B2D54"/>
                              </a:solidFill>
                              <a:latin typeface="Cambria Math" panose="02040503050406030204" pitchFamily="18" charset="0"/>
                            </a:rPr>
                            <m:t>𝐹</m:t>
                          </m:r>
                        </m:sub>
                      </m:sSub>
                      <m:r>
                        <a:rPr lang="en-US" sz="1400" i="1" kern="0">
                          <a:solidFill>
                            <a:srgbClr val="0B2D54"/>
                          </a:solidFill>
                          <a:latin typeface="Cambria Math" panose="02040503050406030204" pitchFamily="18" charset="0"/>
                        </a:rPr>
                        <m:t> </m:t>
                      </m:r>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𝑃</m:t>
                          </m:r>
                        </m:e>
                        <m:sup>
                          <m:r>
                            <a:rPr lang="en-US" sz="1400" i="1" kern="0" smtClean="0">
                              <a:solidFill>
                                <a:srgbClr val="0B2D54"/>
                              </a:solidFill>
                              <a:latin typeface="Cambria Math" panose="02040503050406030204" pitchFamily="18" charset="0"/>
                            </a:rPr>
                            <m:t>3</m:t>
                          </m:r>
                        </m:sup>
                      </m:sSup>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𝑐</m:t>
                          </m:r>
                        </m:e>
                        <m:sub>
                          <m:r>
                            <a:rPr lang="en-US" sz="1400" i="1" kern="0" smtClean="0">
                              <a:solidFill>
                                <a:srgbClr val="0B2D54"/>
                              </a:solidFill>
                              <a:latin typeface="Cambria Math" panose="02040503050406030204" pitchFamily="18" charset="0"/>
                            </a:rPr>
                            <m:t>𝐹</m:t>
                          </m:r>
                        </m:sub>
                      </m:sSub>
                      <m:r>
                        <a:rPr lang="en-US" sz="1400" i="1" kern="0">
                          <a:solidFill>
                            <a:srgbClr val="0B2D54"/>
                          </a:solidFill>
                          <a:latin typeface="Cambria Math" panose="02040503050406030204" pitchFamily="18" charset="0"/>
                        </a:rPr>
                        <m:t> </m:t>
                      </m:r>
                      <m:sSup>
                        <m:sSupPr>
                          <m:ctrlPr>
                            <a:rPr lang="en-US" sz="1400" i="1" kern="0" smtClean="0">
                              <a:solidFill>
                                <a:srgbClr val="0B2D54"/>
                              </a:solidFill>
                              <a:latin typeface="Cambria Math" panose="02040503050406030204" pitchFamily="18" charset="0"/>
                            </a:rPr>
                          </m:ctrlPr>
                        </m:sSupPr>
                        <m:e>
                          <m:r>
                            <a:rPr lang="en-US" sz="1400" i="1" kern="0" smtClean="0">
                              <a:solidFill>
                                <a:srgbClr val="0B2D54"/>
                              </a:solidFill>
                              <a:latin typeface="Cambria Math" panose="02040503050406030204" pitchFamily="18" charset="0"/>
                            </a:rPr>
                            <m:t>𝑃</m:t>
                          </m:r>
                        </m:e>
                        <m:sup>
                          <m:r>
                            <a:rPr lang="en-US" sz="1400" i="1" kern="0" smtClean="0">
                              <a:solidFill>
                                <a:srgbClr val="0B2D54"/>
                              </a:solidFill>
                              <a:latin typeface="Cambria Math" panose="02040503050406030204" pitchFamily="18" charset="0"/>
                            </a:rPr>
                            <m:t>2</m:t>
                          </m:r>
                        </m:sup>
                      </m:sSup>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𝑑</m:t>
                          </m:r>
                        </m:e>
                        <m:sub>
                          <m:r>
                            <a:rPr lang="en-US" sz="1400" i="1" kern="0" smtClean="0">
                              <a:solidFill>
                                <a:srgbClr val="0B2D54"/>
                              </a:solidFill>
                              <a:latin typeface="Cambria Math" panose="02040503050406030204" pitchFamily="18" charset="0"/>
                            </a:rPr>
                            <m:t>𝐹</m:t>
                          </m:r>
                        </m:sub>
                      </m:sSub>
                      <m:r>
                        <a:rPr lang="en-US" sz="1400" i="1" kern="0">
                          <a:solidFill>
                            <a:srgbClr val="0B2D54"/>
                          </a:solidFill>
                          <a:latin typeface="Cambria Math" panose="02040503050406030204" pitchFamily="18" charset="0"/>
                        </a:rPr>
                        <m:t> </m:t>
                      </m:r>
                      <m:r>
                        <a:rPr lang="en-US" sz="1400" i="1" kern="0">
                          <a:solidFill>
                            <a:srgbClr val="0B2D54"/>
                          </a:solidFill>
                          <a:latin typeface="Cambria Math" panose="02040503050406030204" pitchFamily="18" charset="0"/>
                        </a:rPr>
                        <m:t>𝑃</m:t>
                      </m:r>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𝑒</m:t>
                          </m:r>
                        </m:e>
                        <m:sub>
                          <m:r>
                            <a:rPr lang="en-US" sz="1400" i="1" kern="0" smtClean="0">
                              <a:solidFill>
                                <a:srgbClr val="0B2D54"/>
                              </a:solidFill>
                              <a:latin typeface="Cambria Math" panose="02040503050406030204" pitchFamily="18" charset="0"/>
                            </a:rPr>
                            <m:t>𝐹</m:t>
                          </m:r>
                        </m:sub>
                      </m:sSub>
                    </m:oMath>
                  </m:oMathPara>
                </a14:m>
                <a:endParaRPr lang="en-US" sz="1400" i="1" kern="0" dirty="0" smtClean="0">
                  <a:solidFill>
                    <a:srgbClr val="0B2D54"/>
                  </a:solidFill>
                  <a:latin typeface="+mj-lt"/>
                </a:endParaRPr>
              </a:p>
              <a:p>
                <a:pPr/>
                <a14:m>
                  <m:oMathPara xmlns:m="http://schemas.openxmlformats.org/officeDocument/2006/math">
                    <m:oMathParaPr>
                      <m:jc m:val="center"/>
                    </m:oMathParaPr>
                    <m:oMath xmlns:m="http://schemas.openxmlformats.org/officeDocument/2006/math">
                      <m:r>
                        <a:rPr lang="en-US" sz="1400" i="1" kern="0" smtClean="0">
                          <a:solidFill>
                            <a:srgbClr val="0B2D54"/>
                          </a:solidFill>
                          <a:latin typeface="Cambria Math" panose="02040503050406030204" pitchFamily="18" charset="0"/>
                        </a:rPr>
                        <m:t>𝑇</m:t>
                      </m:r>
                      <m:r>
                        <a:rPr lang="en-US" sz="1400" i="1" kern="0" smtClean="0">
                          <a:solidFill>
                            <a:srgbClr val="0B2D54"/>
                          </a:solidFill>
                          <a:latin typeface="Cambria Math" panose="02040503050406030204" pitchFamily="18" charset="0"/>
                        </a:rPr>
                        <m:t> </m:t>
                      </m:r>
                      <m:r>
                        <m:rPr>
                          <m:aln/>
                        </m:rPr>
                        <a:rPr lang="en-US" sz="1400" i="1" kern="0">
                          <a:solidFill>
                            <a:srgbClr val="0B2D54"/>
                          </a:solidFill>
                          <a:latin typeface="Cambria Math" panose="02040503050406030204" pitchFamily="18" charset="0"/>
                        </a:rPr>
                        <m:t>=</m:t>
                      </m:r>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𝑎</m:t>
                          </m:r>
                        </m:e>
                        <m:sub>
                          <m:r>
                            <a:rPr lang="en-US" sz="1400" i="1" kern="0">
                              <a:solidFill>
                                <a:srgbClr val="0B2D54"/>
                              </a:solidFill>
                              <a:latin typeface="Cambria Math" panose="02040503050406030204" pitchFamily="18" charset="0"/>
                            </a:rPr>
                            <m:t>𝑇</m:t>
                          </m:r>
                        </m:sub>
                      </m:sSub>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𝑃</m:t>
                          </m:r>
                        </m:e>
                        <m:sup>
                          <m:r>
                            <a:rPr lang="en-US" sz="1400" i="1" kern="0">
                              <a:solidFill>
                                <a:srgbClr val="0B2D54"/>
                              </a:solidFill>
                              <a:latin typeface="Cambria Math" panose="02040503050406030204" pitchFamily="18" charset="0"/>
                            </a:rPr>
                            <m:t>4</m:t>
                          </m:r>
                        </m:sup>
                      </m:s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𝑏</m:t>
                          </m:r>
                        </m:e>
                        <m:sub>
                          <m:r>
                            <a:rPr lang="en-US" sz="1400" i="1" kern="0">
                              <a:solidFill>
                                <a:srgbClr val="0B2D54"/>
                              </a:solidFill>
                              <a:latin typeface="Cambria Math" panose="02040503050406030204" pitchFamily="18" charset="0"/>
                            </a:rPr>
                            <m:t>𝑇</m:t>
                          </m:r>
                        </m:sub>
                      </m:sSub>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𝑃</m:t>
                          </m:r>
                        </m:e>
                        <m:sup>
                          <m:r>
                            <a:rPr lang="en-US" sz="1400" i="1" kern="0">
                              <a:solidFill>
                                <a:srgbClr val="0B2D54"/>
                              </a:solidFill>
                              <a:latin typeface="Cambria Math" panose="02040503050406030204" pitchFamily="18" charset="0"/>
                            </a:rPr>
                            <m:t>3</m:t>
                          </m:r>
                        </m:sup>
                      </m:s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𝑐</m:t>
                          </m:r>
                        </m:e>
                        <m:sub>
                          <m:r>
                            <a:rPr lang="en-US" sz="1400" i="1" kern="0">
                              <a:solidFill>
                                <a:srgbClr val="0B2D54"/>
                              </a:solidFill>
                              <a:latin typeface="Cambria Math" panose="02040503050406030204" pitchFamily="18" charset="0"/>
                            </a:rPr>
                            <m:t>𝑇</m:t>
                          </m:r>
                        </m:sub>
                      </m:sSub>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𝑃</m:t>
                          </m:r>
                        </m:e>
                        <m:sup>
                          <m:r>
                            <a:rPr lang="en-US" sz="1400" i="1" kern="0">
                              <a:solidFill>
                                <a:srgbClr val="0B2D54"/>
                              </a:solidFill>
                              <a:latin typeface="Cambria Math" panose="02040503050406030204" pitchFamily="18" charset="0"/>
                            </a:rPr>
                            <m:t>2</m:t>
                          </m:r>
                        </m:sup>
                      </m:sSup>
                      <m:r>
                        <a:rPr lang="en-US" sz="1400" i="1" kern="0">
                          <a:solidFill>
                            <a:srgbClr val="0B2D54"/>
                          </a:solidFill>
                          <a:latin typeface="Cambria Math" panose="02040503050406030204" pitchFamily="18" charset="0"/>
                        </a:rPr>
                        <m:t>+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𝑑</m:t>
                          </m:r>
                        </m:e>
                        <m:sub>
                          <m:r>
                            <a:rPr lang="en-US" sz="1400" i="1" kern="0">
                              <a:solidFill>
                                <a:srgbClr val="0B2D54"/>
                              </a:solidFill>
                              <a:latin typeface="Cambria Math" panose="02040503050406030204" pitchFamily="18" charset="0"/>
                            </a:rPr>
                            <m:t>𝑇</m:t>
                          </m:r>
                        </m:sub>
                      </m:sSub>
                      <m:r>
                        <a:rPr lang="en-US" sz="1400" i="1" kern="0">
                          <a:solidFill>
                            <a:srgbClr val="0B2D54"/>
                          </a:solidFill>
                          <a:latin typeface="Cambria Math" panose="02040503050406030204" pitchFamily="18" charset="0"/>
                        </a:rPr>
                        <m:t>𝑃</m:t>
                      </m:r>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𝑒</m:t>
                          </m:r>
                        </m:e>
                        <m:sub>
                          <m:r>
                            <a:rPr lang="en-US" sz="1400" i="1" kern="0">
                              <a:solidFill>
                                <a:srgbClr val="0B2D54"/>
                              </a:solidFill>
                              <a:latin typeface="Cambria Math" panose="02040503050406030204" pitchFamily="18" charset="0"/>
                            </a:rPr>
                            <m:t>𝑇</m:t>
                          </m:r>
                        </m:sub>
                      </m:sSub>
                    </m:oMath>
                  </m:oMathPara>
                </a14:m>
                <a:endParaRPr lang="en-US" sz="1400" kern="0" dirty="0" smtClean="0">
                  <a:solidFill>
                    <a:srgbClr val="0B2D54"/>
                  </a:solidFill>
                  <a:latin typeface="+mj-lt"/>
                </a:endParaRPr>
              </a:p>
              <a:p>
                <a:pPr algn="ctr"/>
                <a:endParaRPr lang="en-US" sz="1400" kern="0" dirty="0" smtClean="0">
                  <a:solidFill>
                    <a:srgbClr val="0B2D54"/>
                  </a:solidFill>
                  <a:latin typeface="+mj-lt"/>
                </a:endParaRPr>
              </a:p>
              <a:p>
                <a:pPr algn="ctr"/>
                <a:r>
                  <a:rPr lang="en-US" sz="1400" kern="0" dirty="0" smtClean="0">
                    <a:solidFill>
                      <a:srgbClr val="0B2D54"/>
                    </a:solidFill>
                    <a:latin typeface="+mj-lt"/>
                  </a:rPr>
                  <a:t>or, when detailed performance data is unavailable</a:t>
                </a:r>
              </a:p>
              <a:p>
                <a:pPr algn="ctr"/>
                <a14:m>
                  <m:oMathPara xmlns:m="http://schemas.openxmlformats.org/officeDocument/2006/math">
                    <m:oMathParaPr>
                      <m:jc m:val="center"/>
                    </m:oMathParaPr>
                    <m:oMath xmlns:m="http://schemas.openxmlformats.org/officeDocument/2006/math">
                      <m:r>
                        <a:rPr lang="en-US" sz="1400" i="1" kern="0" smtClean="0">
                          <a:solidFill>
                            <a:srgbClr val="0B2D54"/>
                          </a:solidFill>
                          <a:latin typeface="Cambria Math" panose="02040503050406030204" pitchFamily="18" charset="0"/>
                        </a:rPr>
                        <m:t>𝑇</m:t>
                      </m:r>
                      <m:r>
                        <a:rPr lang="en-US" sz="1400" i="1" kern="0" smtClean="0">
                          <a:solidFill>
                            <a:srgbClr val="0B2D54"/>
                          </a:solidFill>
                          <a:latin typeface="Cambria Math" panose="02040503050406030204" pitchFamily="18" charset="0"/>
                        </a:rPr>
                        <m:t> =</m:t>
                      </m:r>
                      <m:f>
                        <m:fPr>
                          <m:ctrlPr>
                            <a:rPr lang="en-US" sz="1400" i="1" kern="0" smtClean="0">
                              <a:solidFill>
                                <a:srgbClr val="0B2D54"/>
                              </a:solidFill>
                              <a:latin typeface="Cambria Math" panose="02040503050406030204" pitchFamily="18" charset="0"/>
                            </a:rPr>
                          </m:ctrlPr>
                        </m:fPr>
                        <m:num>
                          <m:r>
                            <a:rPr lang="en-US" sz="1400" i="1" kern="0">
                              <a:solidFill>
                                <a:srgbClr val="0B2D54"/>
                              </a:solidFill>
                              <a:latin typeface="Cambria Math" panose="02040503050406030204" pitchFamily="18" charset="0"/>
                            </a:rPr>
                            <m:t>2 </m:t>
                          </m:r>
                          <m:r>
                            <a:rPr lang="en-US" sz="1400" i="1" kern="0">
                              <a:solidFill>
                                <a:srgbClr val="0B2D54"/>
                              </a:solidFill>
                              <a:latin typeface="Cambria Math" panose="02040503050406030204" pitchFamily="18" charset="0"/>
                            </a:rPr>
                            <m:t>𝜂</m:t>
                          </m:r>
                          <m:r>
                            <a:rPr lang="en-US" sz="1400" i="1" kern="0">
                              <a:solidFill>
                                <a:srgbClr val="0B2D54"/>
                              </a:solidFill>
                              <a:latin typeface="Cambria Math" panose="02040503050406030204" pitchFamily="18" charset="0"/>
                            </a:rPr>
                            <m:t>𝑃</m:t>
                          </m:r>
                        </m:num>
                        <m:den>
                          <m:sSub>
                            <m:sSubPr>
                              <m:ctrlPr>
                                <a:rPr lang="en-US" sz="1400" i="1" kern="0" smtClean="0">
                                  <a:solidFill>
                                    <a:srgbClr val="0B2D54"/>
                                  </a:solidFill>
                                  <a:latin typeface="Cambria Math" panose="02040503050406030204" pitchFamily="18" charset="0"/>
                                </a:rPr>
                              </m:ctrlPr>
                            </m:sSubPr>
                            <m:e>
                              <m:r>
                                <a:rPr lang="en-US" sz="1400" i="1" kern="0" smtClean="0">
                                  <a:solidFill>
                                    <a:srgbClr val="0B2D54"/>
                                  </a:solidFill>
                                  <a:latin typeface="Cambria Math" panose="02040503050406030204" pitchFamily="18" charset="0"/>
                                </a:rPr>
                                <m:t>𝐼</m:t>
                              </m:r>
                            </m:e>
                            <m:sub>
                              <m:r>
                                <a:rPr lang="en-US" sz="1400" i="1" kern="0" smtClean="0">
                                  <a:solidFill>
                                    <a:srgbClr val="0B2D54"/>
                                  </a:solidFill>
                                  <a:latin typeface="Cambria Math" panose="02040503050406030204" pitchFamily="18" charset="0"/>
                                </a:rPr>
                                <m:t>𝑠𝑝</m:t>
                              </m:r>
                            </m:sub>
                          </m:sSub>
                          <m:sSub>
                            <m:sSubPr>
                              <m:ctrlPr>
                                <a:rPr lang="en-US" sz="1400" i="1" kern="0" smtClean="0">
                                  <a:solidFill>
                                    <a:srgbClr val="0B2D54"/>
                                  </a:solidFill>
                                  <a:latin typeface="Cambria Math" panose="02040503050406030204" pitchFamily="18" charset="0"/>
                                </a:rPr>
                              </m:ctrlPr>
                            </m:sSubPr>
                            <m:e>
                              <m:r>
                                <a:rPr lang="en-US" sz="1400" i="1" kern="0" smtClean="0">
                                  <a:solidFill>
                                    <a:srgbClr val="0B2D54"/>
                                  </a:solidFill>
                                  <a:latin typeface="Cambria Math" panose="02040503050406030204" pitchFamily="18" charset="0"/>
                                </a:rPr>
                                <m:t>𝑔</m:t>
                              </m:r>
                            </m:e>
                            <m:sub>
                              <m:r>
                                <a:rPr lang="en-US" sz="1400" i="1" kern="0" smtClean="0">
                                  <a:solidFill>
                                    <a:srgbClr val="0B2D54"/>
                                  </a:solidFill>
                                  <a:latin typeface="Cambria Math" panose="02040503050406030204" pitchFamily="18" charset="0"/>
                                </a:rPr>
                                <m:t>0</m:t>
                              </m:r>
                            </m:sub>
                          </m:sSub>
                        </m:den>
                      </m:f>
                    </m:oMath>
                  </m:oMathPara>
                </a14:m>
                <a:endParaRPr lang="en-US" sz="1400" kern="0" dirty="0" smtClean="0">
                  <a:solidFill>
                    <a:srgbClr val="0B2D54"/>
                  </a:solidFill>
                  <a:latin typeface="+mj-lt"/>
                </a:endParaRPr>
              </a:p>
              <a:p>
                <a:pPr marL="285750" indent="-285750">
                  <a:buFont typeface="Arial" panose="020B0604020202020204" pitchFamily="34" charset="0"/>
                  <a:buChar char="•"/>
                </a:pPr>
                <a:r>
                  <a:rPr lang="en-US" sz="1400" kern="0" dirty="0" smtClean="0">
                    <a:solidFill>
                      <a:srgbClr val="0B2D54"/>
                    </a:solidFill>
                    <a:latin typeface="+mj-lt"/>
                  </a:rPr>
                  <a:t>Power is modeled by a standard polynomial model</a:t>
                </a:r>
              </a:p>
              <a:p>
                <a:pPr/>
                <a14:m>
                  <m:oMathPara xmlns:m="http://schemas.openxmlformats.org/officeDocument/2006/math">
                    <m:oMathParaPr>
                      <m:jc m:val="center"/>
                    </m:oMathParaPr>
                    <m:oMath xmlns:m="http://schemas.openxmlformats.org/officeDocument/2006/math">
                      <m:d>
                        <m:dPr>
                          <m:begChr m:val=""/>
                          <m:ctrlPr>
                            <a:rPr lang="en-US" sz="1400" i="1" kern="0">
                              <a:solidFill>
                                <a:srgbClr val="0B2D54"/>
                              </a:solidFill>
                              <a:latin typeface="Cambria Math" panose="02040503050406030204" pitchFamily="18" charset="0"/>
                            </a:rPr>
                          </m:ctrlPr>
                        </m:dPr>
                        <m:e>
                          <m:f>
                            <m:fPr>
                              <m:ctrlPr>
                                <a:rPr lang="en-US" sz="1400" i="1" kern="0" smtClean="0">
                                  <a:solidFill>
                                    <a:srgbClr val="0B2D54"/>
                                  </a:solidFill>
                                  <a:latin typeface="Cambria Math" panose="02040503050406030204" pitchFamily="18" charset="0"/>
                                </a:rPr>
                              </m:ctrlPr>
                            </m:fPr>
                            <m:num>
                              <m:sSub>
                                <m:sSubPr>
                                  <m:ctrlPr>
                                    <a:rPr lang="en-US" sz="1400" i="1" kern="0" smtClean="0">
                                      <a:solidFill>
                                        <a:srgbClr val="0B2D54"/>
                                      </a:solidFill>
                                      <a:latin typeface="Cambria Math" panose="02040503050406030204" pitchFamily="18" charset="0"/>
                                    </a:rPr>
                                  </m:ctrlPr>
                                </m:sSubPr>
                                <m:e>
                                  <m:r>
                                    <a:rPr lang="en-US" sz="1400" i="1" kern="0" smtClean="0">
                                      <a:solidFill>
                                        <a:srgbClr val="0B2D54"/>
                                      </a:solidFill>
                                      <a:latin typeface="Cambria Math" panose="02040503050406030204" pitchFamily="18" charset="0"/>
                                    </a:rPr>
                                    <m:t>𝑃</m:t>
                                  </m:r>
                                </m:e>
                                <m:sub>
                                  <m:r>
                                    <a:rPr lang="en-US" sz="1400" i="1" kern="0" smtClean="0">
                                      <a:solidFill>
                                        <a:srgbClr val="0B2D54"/>
                                      </a:solidFill>
                                      <a:latin typeface="Cambria Math" panose="02040503050406030204" pitchFamily="18" charset="0"/>
                                    </a:rPr>
                                    <m:t>0</m:t>
                                  </m:r>
                                </m:sub>
                              </m:sSub>
                            </m:num>
                            <m:den>
                              <m:sSup>
                                <m:sSupPr>
                                  <m:ctrlPr>
                                    <a:rPr lang="en-US" sz="1400" i="1" kern="0" smtClean="0">
                                      <a:solidFill>
                                        <a:srgbClr val="0B2D54"/>
                                      </a:solidFill>
                                      <a:latin typeface="Cambria Math" panose="02040503050406030204" pitchFamily="18" charset="0"/>
                                    </a:rPr>
                                  </m:ctrlPr>
                                </m:sSupPr>
                                <m:e>
                                  <m:r>
                                    <a:rPr lang="en-US" sz="1400" i="1" kern="0" smtClean="0">
                                      <a:solidFill>
                                        <a:srgbClr val="0B2D54"/>
                                      </a:solidFill>
                                      <a:latin typeface="Cambria Math" panose="02040503050406030204" pitchFamily="18" charset="0"/>
                                    </a:rPr>
                                    <m:t>𝑟</m:t>
                                  </m:r>
                                </m:e>
                                <m:sup>
                                  <m:r>
                                    <a:rPr lang="en-US" sz="1400" i="1" kern="0" smtClean="0">
                                      <a:solidFill>
                                        <a:srgbClr val="0B2D54"/>
                                      </a:solidFill>
                                      <a:latin typeface="Cambria Math" panose="02040503050406030204" pitchFamily="18" charset="0"/>
                                    </a:rPr>
                                    <m:t>2</m:t>
                                  </m:r>
                                </m:sup>
                              </m:sSup>
                            </m:den>
                          </m:f>
                          <m:d>
                            <m:dPr>
                              <m:endChr m:val=""/>
                              <m:ctrlPr>
                                <a:rPr lang="en-US" sz="1400" i="1" kern="0">
                                  <a:solidFill>
                                    <a:srgbClr val="0B2D54"/>
                                  </a:solidFill>
                                  <a:latin typeface="Cambria Math" panose="02040503050406030204" pitchFamily="18" charset="0"/>
                                </a:rPr>
                              </m:ctrlPr>
                            </m:dPr>
                            <m:e>
                              <m:f>
                                <m:fPr>
                                  <m:ctrlPr>
                                    <a:rPr lang="en-US" sz="1400" i="1" kern="0" smtClean="0">
                                      <a:solidFill>
                                        <a:srgbClr val="0B2D54"/>
                                      </a:solidFill>
                                      <a:latin typeface="Cambria Math" panose="02040503050406030204" pitchFamily="18" charset="0"/>
                                    </a:rPr>
                                  </m:ctrlPr>
                                </m:fPr>
                                <m:num>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𝛾</m:t>
                                      </m:r>
                                    </m:e>
                                    <m:sub>
                                      <m:r>
                                        <a:rPr lang="en-US" sz="1400" i="1" kern="0">
                                          <a:solidFill>
                                            <a:srgbClr val="0B2D54"/>
                                          </a:solidFill>
                                          <a:latin typeface="Cambria Math" panose="02040503050406030204" pitchFamily="18" charset="0"/>
                                        </a:rPr>
                                        <m:t>0</m:t>
                                      </m:r>
                                    </m:sub>
                                  </m:sSub>
                                  <m:r>
                                    <a:rPr lang="en-US" sz="1400" i="1" kern="0">
                                      <a:solidFill>
                                        <a:srgbClr val="0B2D54"/>
                                      </a:solidFill>
                                      <a:latin typeface="Cambria Math" panose="02040503050406030204" pitchFamily="18" charset="0"/>
                                    </a:rPr>
                                    <m:t>+</m:t>
                                  </m:r>
                                  <m:f>
                                    <m:fPr>
                                      <m:ctrlPr>
                                        <a:rPr lang="en-US" sz="1400" i="1" kern="0">
                                          <a:solidFill>
                                            <a:srgbClr val="0B2D54"/>
                                          </a:solidFill>
                                          <a:latin typeface="Cambria Math" panose="02040503050406030204" pitchFamily="18" charset="0"/>
                                        </a:rPr>
                                      </m:ctrlPr>
                                    </m:fPr>
                                    <m:num>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𝛾</m:t>
                                          </m:r>
                                        </m:e>
                                        <m:sub>
                                          <m:r>
                                            <a:rPr lang="en-US" sz="1400" i="1" kern="0">
                                              <a:solidFill>
                                                <a:srgbClr val="0B2D54"/>
                                              </a:solidFill>
                                              <a:latin typeface="Cambria Math" panose="02040503050406030204" pitchFamily="18" charset="0"/>
                                            </a:rPr>
                                            <m:t>1</m:t>
                                          </m:r>
                                        </m:sub>
                                      </m:sSub>
                                    </m:num>
                                    <m:den>
                                      <m:r>
                                        <a:rPr lang="en-US" sz="1400" i="1" kern="0">
                                          <a:solidFill>
                                            <a:srgbClr val="0B2D54"/>
                                          </a:solidFill>
                                          <a:latin typeface="Cambria Math" panose="02040503050406030204" pitchFamily="18" charset="0"/>
                                        </a:rPr>
                                        <m:t>𝑟</m:t>
                                      </m:r>
                                    </m:den>
                                  </m:f>
                                  <m:r>
                                    <a:rPr lang="en-US" sz="1400" i="1" kern="0">
                                      <a:solidFill>
                                        <a:srgbClr val="0B2D54"/>
                                      </a:solidFill>
                                      <a:latin typeface="Cambria Math" panose="02040503050406030204" pitchFamily="18" charset="0"/>
                                    </a:rPr>
                                    <m:t>+</m:t>
                                  </m:r>
                                  <m:f>
                                    <m:fPr>
                                      <m:ctrlPr>
                                        <a:rPr lang="en-US" sz="1400" i="1" kern="0">
                                          <a:solidFill>
                                            <a:srgbClr val="0B2D54"/>
                                          </a:solidFill>
                                          <a:latin typeface="Cambria Math" panose="02040503050406030204" pitchFamily="18" charset="0"/>
                                        </a:rPr>
                                      </m:ctrlPr>
                                    </m:fPr>
                                    <m:num>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𝛾</m:t>
                                          </m:r>
                                        </m:e>
                                        <m:sub>
                                          <m:r>
                                            <a:rPr lang="en-US" sz="1400" i="1" kern="0">
                                              <a:solidFill>
                                                <a:srgbClr val="0B2D54"/>
                                              </a:solidFill>
                                              <a:latin typeface="Cambria Math" panose="02040503050406030204" pitchFamily="18" charset="0"/>
                                            </a:rPr>
                                            <m:t>2</m:t>
                                          </m:r>
                                        </m:sub>
                                      </m:sSub>
                                    </m:num>
                                    <m:den>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𝑟</m:t>
                                          </m:r>
                                        </m:e>
                                        <m:sup>
                                          <m:r>
                                            <a:rPr lang="en-US" sz="1400" i="1" kern="0">
                                              <a:solidFill>
                                                <a:srgbClr val="0B2D54"/>
                                              </a:solidFill>
                                              <a:latin typeface="Cambria Math" panose="02040503050406030204" pitchFamily="18" charset="0"/>
                                            </a:rPr>
                                            <m:t>2</m:t>
                                          </m:r>
                                        </m:sup>
                                      </m:sSup>
                                    </m:den>
                                  </m:f>
                                </m:num>
                                <m:den>
                                  <m:r>
                                    <a:rPr lang="en-US" sz="1400" i="1" kern="0">
                                      <a:solidFill>
                                        <a:srgbClr val="0B2D54"/>
                                      </a:solidFill>
                                      <a:latin typeface="Cambria Math" panose="02040503050406030204" pitchFamily="18" charset="0"/>
                                    </a:rPr>
                                    <m:t>1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𝛾</m:t>
                                      </m:r>
                                    </m:e>
                                    <m:sub>
                                      <m:r>
                                        <a:rPr lang="en-US" sz="1400" i="1" kern="0">
                                          <a:solidFill>
                                            <a:srgbClr val="0B2D54"/>
                                          </a:solidFill>
                                          <a:latin typeface="Cambria Math" panose="02040503050406030204" pitchFamily="18" charset="0"/>
                                        </a:rPr>
                                        <m:t>3</m:t>
                                      </m:r>
                                    </m:sub>
                                  </m:sSub>
                                  <m:r>
                                    <a:rPr lang="en-US" sz="1400" i="1" kern="0">
                                      <a:solidFill>
                                        <a:srgbClr val="0B2D54"/>
                                      </a:solidFill>
                                      <a:latin typeface="Cambria Math" panose="02040503050406030204" pitchFamily="18" charset="0"/>
                                    </a:rPr>
                                    <m:t>𝑟</m:t>
                                  </m:r>
                                  <m:r>
                                    <a:rPr lang="en-US" sz="1400" i="1" kern="0">
                                      <a:solidFill>
                                        <a:srgbClr val="0B2D54"/>
                                      </a:solidFill>
                                      <a:latin typeface="Cambria Math" panose="02040503050406030204" pitchFamily="18" charset="0"/>
                                    </a:rPr>
                                    <m:t> + </m:t>
                                  </m:r>
                                  <m:sSub>
                                    <m:sSubPr>
                                      <m:ctrlPr>
                                        <a:rPr lang="en-US" sz="1400" i="1" kern="0">
                                          <a:solidFill>
                                            <a:srgbClr val="0B2D54"/>
                                          </a:solidFill>
                                          <a:latin typeface="Cambria Math" panose="02040503050406030204" pitchFamily="18" charset="0"/>
                                        </a:rPr>
                                      </m:ctrlPr>
                                    </m:sSubPr>
                                    <m:e>
                                      <m:r>
                                        <a:rPr lang="en-US" sz="1400" i="1" kern="0">
                                          <a:solidFill>
                                            <a:srgbClr val="0B2D54"/>
                                          </a:solidFill>
                                          <a:latin typeface="Cambria Math" panose="02040503050406030204" pitchFamily="18" charset="0"/>
                                        </a:rPr>
                                        <m:t>𝛾</m:t>
                                      </m:r>
                                    </m:e>
                                    <m:sub>
                                      <m:r>
                                        <a:rPr lang="en-US" sz="1400" i="1" kern="0">
                                          <a:solidFill>
                                            <a:srgbClr val="0B2D54"/>
                                          </a:solidFill>
                                          <a:latin typeface="Cambria Math" panose="02040503050406030204" pitchFamily="18" charset="0"/>
                                        </a:rPr>
                                        <m:t>4</m:t>
                                      </m:r>
                                    </m:sub>
                                  </m:sSub>
                                  <m:sSup>
                                    <m:sSupPr>
                                      <m:ctrlPr>
                                        <a:rPr lang="en-US" sz="1400" i="1" kern="0">
                                          <a:solidFill>
                                            <a:srgbClr val="0B2D54"/>
                                          </a:solidFill>
                                          <a:latin typeface="Cambria Math" panose="02040503050406030204" pitchFamily="18" charset="0"/>
                                        </a:rPr>
                                      </m:ctrlPr>
                                    </m:sSupPr>
                                    <m:e>
                                      <m:r>
                                        <a:rPr lang="en-US" sz="1400" i="1" kern="0">
                                          <a:solidFill>
                                            <a:srgbClr val="0B2D54"/>
                                          </a:solidFill>
                                          <a:latin typeface="Cambria Math" panose="02040503050406030204" pitchFamily="18" charset="0"/>
                                        </a:rPr>
                                        <m:t>𝑟</m:t>
                                      </m:r>
                                    </m:e>
                                    <m:sup>
                                      <m:r>
                                        <a:rPr lang="en-US" sz="1400" i="1" kern="0">
                                          <a:solidFill>
                                            <a:srgbClr val="0B2D54"/>
                                          </a:solidFill>
                                          <a:latin typeface="Cambria Math" panose="02040503050406030204" pitchFamily="18" charset="0"/>
                                        </a:rPr>
                                        <m:t>2</m:t>
                                      </m:r>
                                    </m:sup>
                                  </m:sSup>
                                </m:den>
                              </m:f>
                            </m:e>
                          </m:d>
                        </m:e>
                      </m:d>
                      <m:sSup>
                        <m:sSupPr>
                          <m:ctrlPr>
                            <a:rPr lang="en-US" sz="1400" i="1" kern="0" smtClean="0">
                              <a:solidFill>
                                <a:srgbClr val="0B2D54"/>
                              </a:solidFill>
                              <a:latin typeface="Cambria Math" panose="02040503050406030204" pitchFamily="18" charset="0"/>
                            </a:rPr>
                          </m:ctrlPr>
                        </m:sSupPr>
                        <m:e>
                          <m:d>
                            <m:dPr>
                              <m:ctrlPr>
                                <a:rPr lang="en-US" sz="1400" i="1" kern="0" smtClean="0">
                                  <a:solidFill>
                                    <a:srgbClr val="0B2D54"/>
                                  </a:solidFill>
                                  <a:latin typeface="Cambria Math" panose="02040503050406030204" pitchFamily="18" charset="0"/>
                                </a:rPr>
                              </m:ctrlPr>
                            </m:dPr>
                            <m:e>
                              <m:r>
                                <a:rPr lang="en-US" sz="1400" i="1" kern="0" smtClean="0">
                                  <a:solidFill>
                                    <a:srgbClr val="0B2D54"/>
                                  </a:solidFill>
                                  <a:latin typeface="Cambria Math" panose="02040503050406030204" pitchFamily="18" charset="0"/>
                                </a:rPr>
                                <m:t>1−</m:t>
                              </m:r>
                              <m:r>
                                <a:rPr lang="en-US" sz="1400" i="1" kern="0" smtClean="0">
                                  <a:solidFill>
                                    <a:srgbClr val="0B2D54"/>
                                  </a:solidFill>
                                  <a:latin typeface="Cambria Math" panose="02040503050406030204" pitchFamily="18" charset="0"/>
                                </a:rPr>
                                <m:t>𝜏</m:t>
                              </m:r>
                            </m:e>
                          </m:d>
                        </m:e>
                        <m:sup>
                          <m:r>
                            <a:rPr lang="en-US" sz="1400" i="1" kern="0" smtClean="0">
                              <a:solidFill>
                                <a:srgbClr val="0B2D54"/>
                              </a:solidFill>
                              <a:latin typeface="Cambria Math" panose="02040503050406030204" pitchFamily="18" charset="0"/>
                            </a:rPr>
                            <m:t>𝑡</m:t>
                          </m:r>
                        </m:sup>
                      </m:sSup>
                    </m:oMath>
                  </m:oMathPara>
                </a14:m>
                <a:endParaRPr lang="en-US" sz="1400" kern="0" dirty="0" smtClean="0">
                  <a:solidFill>
                    <a:srgbClr val="0B2D54"/>
                  </a:solidFill>
                  <a:latin typeface="+mj-lt"/>
                </a:endParaRPr>
              </a:p>
              <a:p>
                <a:pPr marL="165100" lvl="1"/>
                <a:r>
                  <a:rPr lang="en-US" sz="1200" kern="0" dirty="0" smtClean="0">
                    <a:solidFill>
                      <a:srgbClr val="0B2D54"/>
                    </a:solidFill>
                    <a:latin typeface="+mj-lt"/>
                  </a:rPr>
                  <a:t>where </a:t>
                </a:r>
                <a14:m>
                  <m:oMath xmlns:m="http://schemas.openxmlformats.org/officeDocument/2006/math">
                    <m:sSub>
                      <m:sSubPr>
                        <m:ctrlPr>
                          <a:rPr lang="en-US" sz="1200" i="1" kern="0" smtClean="0">
                            <a:solidFill>
                              <a:srgbClr val="0B2D54"/>
                            </a:solidFill>
                            <a:latin typeface="Cambria Math" panose="02040503050406030204" pitchFamily="18" charset="0"/>
                          </a:rPr>
                        </m:ctrlPr>
                      </m:sSubPr>
                      <m:e>
                        <m:r>
                          <a:rPr lang="en-US" sz="1200" i="1" kern="0" smtClean="0">
                            <a:solidFill>
                              <a:srgbClr val="0B2D54"/>
                            </a:solidFill>
                            <a:latin typeface="Cambria Math" panose="02040503050406030204" pitchFamily="18" charset="0"/>
                          </a:rPr>
                          <m:t>𝑃</m:t>
                        </m:r>
                      </m:e>
                      <m:sub>
                        <m:r>
                          <a:rPr lang="en-US" sz="1200" i="1" kern="0" smtClean="0">
                            <a:solidFill>
                              <a:srgbClr val="0B2D54"/>
                            </a:solidFill>
                            <a:latin typeface="Cambria Math" panose="02040503050406030204" pitchFamily="18" charset="0"/>
                          </a:rPr>
                          <m:t>0</m:t>
                        </m:r>
                      </m:sub>
                    </m:sSub>
                  </m:oMath>
                </a14:m>
                <a:r>
                  <a:rPr lang="en-US" sz="1200" kern="0" dirty="0" smtClean="0">
                    <a:solidFill>
                      <a:srgbClr val="0B2D54"/>
                    </a:solidFill>
                    <a:latin typeface="+mj-lt"/>
                  </a:rPr>
                  <a:t> is the power at beginning of life at 1 AU and </a:t>
                </a:r>
                <a14:m>
                  <m:oMath xmlns:m="http://schemas.openxmlformats.org/officeDocument/2006/math">
                    <m:r>
                      <a:rPr lang="en-US" sz="1200" i="1" kern="0" smtClean="0">
                        <a:solidFill>
                          <a:srgbClr val="0B2D54"/>
                        </a:solidFill>
                        <a:latin typeface="Cambria Math" panose="02040503050406030204" pitchFamily="18" charset="0"/>
                      </a:rPr>
                      <m:t>𝜏</m:t>
                    </m:r>
                  </m:oMath>
                </a14:m>
                <a:r>
                  <a:rPr lang="en-US" sz="1200" kern="0" dirty="0" smtClean="0">
                    <a:solidFill>
                      <a:srgbClr val="0B2D54"/>
                    </a:solidFill>
                    <a:latin typeface="+mj-lt"/>
                  </a:rPr>
                  <a:t> is the solar array degradation constant</a:t>
                </a: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304800" y="1454150"/>
                <a:ext cx="8453437" cy="4406900"/>
              </a:xfrm>
              <a:prstGeom prst="rect">
                <a:avLst/>
              </a:prstGeom>
              <a:blipFill rotWithShape="0">
                <a:blip r:embed="rId2"/>
                <a:stretch>
                  <a:fillRect l="-72" t="-5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840965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801" y="1616906"/>
            <a:ext cx="8968808" cy="2436934"/>
          </a:xfrm>
          <a:prstGeom prst="rect">
            <a:avLst/>
          </a:prstGeom>
        </p:spPr>
      </p:pic>
      <p:sp>
        <p:nvSpPr>
          <p:cNvPr id="2" name="Title 1"/>
          <p:cNvSpPr>
            <a:spLocks noGrp="1"/>
          </p:cNvSpPr>
          <p:nvPr>
            <p:ph type="title"/>
          </p:nvPr>
        </p:nvSpPr>
        <p:spPr/>
        <p:txBody>
          <a:bodyPr/>
          <a:lstStyle/>
          <a:p>
            <a:r>
              <a:rPr lang="en-US" dirty="0" err="1" smtClean="0"/>
              <a:t>LowSIRIS-REx</a:t>
            </a:r>
            <a:r>
              <a:rPr lang="en-US" dirty="0" smtClean="0"/>
              <a:t> Step 1:</a:t>
            </a:r>
            <a:br>
              <a:rPr lang="en-US" dirty="0" smtClean="0"/>
            </a:br>
            <a:r>
              <a:rPr lang="en-US" dirty="0" smtClean="0"/>
              <a:t>The Global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21</a:t>
            </a:fld>
            <a:endParaRPr lang="en-US"/>
          </a:p>
        </p:txBody>
      </p:sp>
      <p:sp>
        <p:nvSpPr>
          <p:cNvPr id="7" name="Rounded Rectangle 6"/>
          <p:cNvSpPr/>
          <p:nvPr/>
        </p:nvSpPr>
        <p:spPr bwMode="auto">
          <a:xfrm>
            <a:off x="0" y="1616906"/>
            <a:ext cx="5720080" cy="71763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TextBox 8"/>
          <p:cNvSpPr txBox="1"/>
          <p:nvPr/>
        </p:nvSpPr>
        <p:spPr>
          <a:xfrm>
            <a:off x="50801" y="4755257"/>
            <a:ext cx="891539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Change the transcription to MGALT</a:t>
            </a:r>
          </a:p>
          <a:p>
            <a:pPr marL="285750" indent="-285750">
              <a:buFont typeface="Arial" panose="020B0604020202020204" pitchFamily="34" charset="0"/>
              <a:buChar char="•"/>
            </a:pPr>
            <a:r>
              <a:rPr lang="en-US" sz="1600" dirty="0" smtClean="0"/>
              <a:t>Change the objective function to “maximum final mass</a:t>
            </a:r>
            <a:r>
              <a:rPr lang="en-US" sz="1600" dirty="0" smtClean="0"/>
              <a:t>”\</a:t>
            </a:r>
            <a:endParaRPr lang="en-US" sz="1600" dirty="0" smtClean="0"/>
          </a:p>
        </p:txBody>
      </p:sp>
    </p:spTree>
    <p:extLst>
      <p:ext uri="{BB962C8B-B14F-4D97-AF65-F5344CB8AC3E}">
        <p14:creationId xmlns:p14="http://schemas.microsoft.com/office/powerpoint/2010/main" val="4185425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LowSIRIS-REx</a:t>
            </a:r>
            <a:r>
              <a:rPr lang="en-US" dirty="0"/>
              <a:t> </a:t>
            </a:r>
            <a:r>
              <a:rPr lang="en-US" dirty="0" smtClean="0"/>
              <a:t>Step 2:</a:t>
            </a:r>
            <a:r>
              <a:rPr lang="en-US" dirty="0"/>
              <a:t/>
            </a:r>
            <a:br>
              <a:rPr lang="en-US" dirty="0"/>
            </a:br>
            <a:r>
              <a:rPr lang="en-US" dirty="0"/>
              <a:t>The </a:t>
            </a:r>
            <a:r>
              <a:rPr lang="en-US" dirty="0" smtClean="0"/>
              <a:t>Physics Options </a:t>
            </a:r>
            <a:r>
              <a:rPr lang="en-US" dirty="0"/>
              <a:t>Tab</a:t>
            </a:r>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22</a:t>
            </a:fld>
            <a:endParaRPr lang="en-US"/>
          </a:p>
        </p:txBody>
      </p:sp>
      <p:sp>
        <p:nvSpPr>
          <p:cNvPr id="6" name="TextBox 5"/>
          <p:cNvSpPr txBox="1"/>
          <p:nvPr/>
        </p:nvSpPr>
        <p:spPr>
          <a:xfrm>
            <a:off x="50801" y="4876775"/>
            <a:ext cx="891539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No changes here.</a:t>
            </a:r>
          </a:p>
        </p:txBody>
      </p:sp>
      <p:pic>
        <p:nvPicPr>
          <p:cNvPr id="7" name="Picture 6"/>
          <p:cNvPicPr>
            <a:picLocks noChangeAspect="1"/>
          </p:cNvPicPr>
          <p:nvPr/>
        </p:nvPicPr>
        <p:blipFill>
          <a:blip r:embed="rId2"/>
          <a:stretch>
            <a:fillRect/>
          </a:stretch>
        </p:blipFill>
        <p:spPr>
          <a:xfrm>
            <a:off x="195263" y="1384300"/>
            <a:ext cx="8288337" cy="3492475"/>
          </a:xfrm>
          <a:prstGeom prst="rect">
            <a:avLst/>
          </a:prstGeom>
        </p:spPr>
      </p:pic>
    </p:spTree>
    <p:extLst>
      <p:ext uri="{BB962C8B-B14F-4D97-AF65-F5344CB8AC3E}">
        <p14:creationId xmlns:p14="http://schemas.microsoft.com/office/powerpoint/2010/main" val="1265198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06351" y="1384300"/>
            <a:ext cx="8754428" cy="4539333"/>
          </a:xfrm>
          <a:prstGeom prst="rect">
            <a:avLst/>
          </a:prstGeom>
        </p:spPr>
      </p:pic>
      <p:sp>
        <p:nvSpPr>
          <p:cNvPr id="2" name="Title 1"/>
          <p:cNvSpPr>
            <a:spLocks noGrp="1"/>
          </p:cNvSpPr>
          <p:nvPr>
            <p:ph type="title"/>
          </p:nvPr>
        </p:nvSpPr>
        <p:spPr/>
        <p:txBody>
          <a:bodyPr/>
          <a:lstStyle/>
          <a:p>
            <a:r>
              <a:rPr lang="en-US" dirty="0" err="1"/>
              <a:t>LowSIRIS-REx</a:t>
            </a:r>
            <a:r>
              <a:rPr lang="en-US" dirty="0"/>
              <a:t> </a:t>
            </a:r>
            <a:r>
              <a:rPr lang="en-US" dirty="0" smtClean="0"/>
              <a:t>Step 3:</a:t>
            </a:r>
            <a:br>
              <a:rPr lang="en-US" dirty="0" smtClean="0"/>
            </a:br>
            <a:r>
              <a:rPr lang="en-US" dirty="0" smtClean="0"/>
              <a:t>The Spacecraft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23</a:t>
            </a:fld>
            <a:endParaRPr lang="en-US"/>
          </a:p>
        </p:txBody>
      </p:sp>
      <p:sp>
        <p:nvSpPr>
          <p:cNvPr id="6" name="Rounded Rectangle 5"/>
          <p:cNvSpPr/>
          <p:nvPr/>
        </p:nvSpPr>
        <p:spPr bwMode="auto">
          <a:xfrm>
            <a:off x="6695439" y="1844635"/>
            <a:ext cx="1929765" cy="35881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7" name="Rounded Rectangle 6"/>
          <p:cNvSpPr/>
          <p:nvPr/>
        </p:nvSpPr>
        <p:spPr bwMode="auto">
          <a:xfrm>
            <a:off x="196191" y="2819401"/>
            <a:ext cx="5640730" cy="262343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TextBox 7"/>
          <p:cNvSpPr txBox="1"/>
          <p:nvPr/>
        </p:nvSpPr>
        <p:spPr>
          <a:xfrm>
            <a:off x="5927845" y="2460585"/>
            <a:ext cx="3053082" cy="418576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400" dirty="0" smtClean="0"/>
              <a:t>“Allow </a:t>
            </a:r>
            <a:r>
              <a:rPr lang="en-US" sz="1400" dirty="0" err="1" smtClean="0"/>
              <a:t>intial</a:t>
            </a:r>
            <a:r>
              <a:rPr lang="en-US" sz="1400" dirty="0" smtClean="0"/>
              <a:t> mass to vary” means that EMTG is allowed to use less initial mass than the launcher can throw if that results in a higher final mass.</a:t>
            </a:r>
          </a:p>
          <a:p>
            <a:pPr marL="285750" indent="-285750">
              <a:buFont typeface="Arial" panose="020B0604020202020204" pitchFamily="34" charset="0"/>
              <a:buChar char="•"/>
            </a:pPr>
            <a:r>
              <a:rPr lang="en-US" sz="1400" dirty="0" smtClean="0"/>
              <a:t>The </a:t>
            </a:r>
            <a:r>
              <a:rPr lang="en-US" sz="1400" dirty="0" smtClean="0"/>
              <a:t>choice of propulsion and power model drastically affects the solution.</a:t>
            </a:r>
          </a:p>
          <a:p>
            <a:pPr marL="285750" indent="-285750">
              <a:buFont typeface="Arial" panose="020B0604020202020204" pitchFamily="34" charset="0"/>
              <a:buChar char="•"/>
            </a:pPr>
            <a:r>
              <a:rPr lang="en-US" sz="1400" dirty="0" smtClean="0"/>
              <a:t>The real challenge in designing low-thrust missions is understanding the appropriate spacecraft propulsion and power choices. This is more difficult than learning EMTG.</a:t>
            </a:r>
          </a:p>
          <a:p>
            <a:pPr marL="285750" indent="-285750">
              <a:buFont typeface="Arial" panose="020B0604020202020204" pitchFamily="34" charset="0"/>
              <a:buChar char="•"/>
            </a:pPr>
            <a:r>
              <a:rPr lang="en-US" sz="1400" dirty="0" smtClean="0"/>
              <a:t>In this example we apply a 90% duty cycle, 10% propellant margin, and 15% power margin which are standard for NASA preliminary design.</a:t>
            </a:r>
          </a:p>
        </p:txBody>
      </p:sp>
      <p:sp>
        <p:nvSpPr>
          <p:cNvPr id="10" name="Rounded Rectangle 9"/>
          <p:cNvSpPr/>
          <p:nvPr/>
        </p:nvSpPr>
        <p:spPr bwMode="auto">
          <a:xfrm>
            <a:off x="186203" y="1737873"/>
            <a:ext cx="1929765" cy="35881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533930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82288" y="1384300"/>
            <a:ext cx="5257637" cy="4615225"/>
          </a:xfrm>
          <a:prstGeom prst="rect">
            <a:avLst/>
          </a:prstGeom>
        </p:spPr>
      </p:pic>
      <p:sp>
        <p:nvSpPr>
          <p:cNvPr id="2" name="Title 1"/>
          <p:cNvSpPr>
            <a:spLocks noGrp="1"/>
          </p:cNvSpPr>
          <p:nvPr>
            <p:ph type="title"/>
          </p:nvPr>
        </p:nvSpPr>
        <p:spPr/>
        <p:txBody>
          <a:bodyPr/>
          <a:lstStyle/>
          <a:p>
            <a:r>
              <a:rPr lang="en-US" dirty="0" err="1"/>
              <a:t>LowSIRIS-REx</a:t>
            </a:r>
            <a:r>
              <a:rPr lang="en-US" dirty="0"/>
              <a:t> </a:t>
            </a:r>
            <a:r>
              <a:rPr lang="en-US" dirty="0" smtClean="0"/>
              <a:t>Step 4a:</a:t>
            </a:r>
            <a:r>
              <a:rPr lang="en-US" dirty="0"/>
              <a:t/>
            </a:r>
            <a:br>
              <a:rPr lang="en-US" dirty="0"/>
            </a:br>
            <a:r>
              <a:rPr lang="en-US" dirty="0" smtClean="0"/>
              <a:t>The Journey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24</a:t>
            </a:fld>
            <a:endParaRPr lang="en-US"/>
          </a:p>
        </p:txBody>
      </p:sp>
      <p:sp>
        <p:nvSpPr>
          <p:cNvPr id="7" name="TextBox 6"/>
          <p:cNvSpPr txBox="1"/>
          <p:nvPr/>
        </p:nvSpPr>
        <p:spPr>
          <a:xfrm>
            <a:off x="4923693" y="1534022"/>
            <a:ext cx="40894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Change the arrival type from chemical rendezvous to low-thrust rendezvous.</a:t>
            </a:r>
            <a:endParaRPr lang="en-US" sz="1600" dirty="0"/>
          </a:p>
          <a:p>
            <a:pPr marL="285750" indent="-285750">
              <a:buFont typeface="Arial" panose="020B0604020202020204" pitchFamily="34" charset="0"/>
              <a:buChar char="•"/>
            </a:pPr>
            <a:r>
              <a:rPr lang="en-US" sz="1600" dirty="0" smtClean="0"/>
              <a:t>For </a:t>
            </a:r>
            <a:r>
              <a:rPr lang="en-US" sz="1600" dirty="0" err="1"/>
              <a:t>LowSIRIS-REx</a:t>
            </a:r>
            <a:r>
              <a:rPr lang="en-US" sz="1600" dirty="0"/>
              <a:t>, an Earth flyby is not optimal and so this is a direct mission</a:t>
            </a:r>
            <a:r>
              <a:rPr lang="en-US" sz="1600" dirty="0" smtClean="0"/>
              <a:t>.</a:t>
            </a:r>
          </a:p>
          <a:p>
            <a:endParaRPr lang="en-US" sz="1600" dirty="0" smtClean="0"/>
          </a:p>
        </p:txBody>
      </p:sp>
      <p:sp>
        <p:nvSpPr>
          <p:cNvPr id="8" name="Rounded Rectangle 7"/>
          <p:cNvSpPr/>
          <p:nvPr/>
        </p:nvSpPr>
        <p:spPr bwMode="auto">
          <a:xfrm>
            <a:off x="82288" y="4667621"/>
            <a:ext cx="4841405" cy="24004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Rounded Rectangle 8"/>
          <p:cNvSpPr/>
          <p:nvPr/>
        </p:nvSpPr>
        <p:spPr bwMode="auto">
          <a:xfrm>
            <a:off x="59370" y="5467235"/>
            <a:ext cx="5126087" cy="53228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337935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981" y="1451727"/>
            <a:ext cx="4597907" cy="4524222"/>
          </a:xfrm>
          <a:prstGeom prst="rect">
            <a:avLst/>
          </a:prstGeom>
        </p:spPr>
      </p:pic>
      <p:sp>
        <p:nvSpPr>
          <p:cNvPr id="2" name="Title 1"/>
          <p:cNvSpPr>
            <a:spLocks noGrp="1"/>
          </p:cNvSpPr>
          <p:nvPr>
            <p:ph type="title"/>
          </p:nvPr>
        </p:nvSpPr>
        <p:spPr/>
        <p:txBody>
          <a:bodyPr/>
          <a:lstStyle/>
          <a:p>
            <a:r>
              <a:rPr lang="en-US" dirty="0" err="1"/>
              <a:t>LowSIRIS-REx</a:t>
            </a:r>
            <a:r>
              <a:rPr lang="en-US" dirty="0"/>
              <a:t> </a:t>
            </a:r>
            <a:r>
              <a:rPr lang="en-US" dirty="0" smtClean="0"/>
              <a:t>Step 4b:</a:t>
            </a:r>
            <a:r>
              <a:rPr lang="en-US" dirty="0"/>
              <a:t/>
            </a:r>
            <a:br>
              <a:rPr lang="en-US" dirty="0"/>
            </a:br>
            <a:r>
              <a:rPr lang="en-US" dirty="0" smtClean="0"/>
              <a:t>The Journey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25</a:t>
            </a:fld>
            <a:endParaRPr lang="en-US"/>
          </a:p>
        </p:txBody>
      </p:sp>
      <p:sp>
        <p:nvSpPr>
          <p:cNvPr id="9" name="TextBox 8"/>
          <p:cNvSpPr txBox="1"/>
          <p:nvPr/>
        </p:nvSpPr>
        <p:spPr>
          <a:xfrm>
            <a:off x="5859779" y="1534022"/>
            <a:ext cx="3153313"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Change departure type to “free direct departure,” which means that the spacecraft starts with the position and velocity of </a:t>
            </a:r>
            <a:r>
              <a:rPr lang="en-US" sz="1600" dirty="0" err="1" smtClean="0"/>
              <a:t>Bennu</a:t>
            </a:r>
            <a:r>
              <a:rPr lang="en-US" sz="1600" dirty="0"/>
              <a:t> </a:t>
            </a:r>
            <a:r>
              <a:rPr lang="en-US" sz="1600" dirty="0" smtClean="0"/>
              <a:t>and no initial impulse.</a:t>
            </a:r>
            <a:endParaRPr lang="en-US" sz="1600" dirty="0" smtClean="0"/>
          </a:p>
          <a:p>
            <a:pPr marL="285750" indent="-285750">
              <a:buFont typeface="Arial" panose="020B0604020202020204" pitchFamily="34" charset="0"/>
              <a:buChar char="•"/>
            </a:pPr>
            <a:r>
              <a:rPr lang="en-US" sz="1600" dirty="0" smtClean="0"/>
              <a:t>A </a:t>
            </a:r>
            <a:r>
              <a:rPr lang="en-US" sz="1600" dirty="0" smtClean="0"/>
              <a:t>forced coast of 90 days is inserted prior to Earth return. The spacecraft can make small adjustments using chemical thrusters during that time but the electric propulsion system will not be used.</a:t>
            </a:r>
          </a:p>
        </p:txBody>
      </p:sp>
      <p:sp>
        <p:nvSpPr>
          <p:cNvPr id="10" name="Rounded Rectangle 9"/>
          <p:cNvSpPr/>
          <p:nvPr/>
        </p:nvSpPr>
        <p:spPr bwMode="auto">
          <a:xfrm>
            <a:off x="83821" y="4633852"/>
            <a:ext cx="2878835" cy="26733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ounded Rectangle 10"/>
          <p:cNvSpPr/>
          <p:nvPr/>
        </p:nvSpPr>
        <p:spPr bwMode="auto">
          <a:xfrm>
            <a:off x="83821" y="3713839"/>
            <a:ext cx="3683507" cy="2546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744440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LowSIRIS-REx</a:t>
            </a:r>
            <a:r>
              <a:rPr lang="en-US" dirty="0"/>
              <a:t> </a:t>
            </a:r>
            <a:r>
              <a:rPr lang="en-US" dirty="0" smtClean="0"/>
              <a:t>Step 5:</a:t>
            </a:r>
            <a:r>
              <a:rPr lang="en-US" dirty="0"/>
              <a:t/>
            </a:r>
            <a:br>
              <a:rPr lang="en-US" dirty="0"/>
            </a:br>
            <a:r>
              <a:rPr lang="en-US" dirty="0"/>
              <a:t>The </a:t>
            </a:r>
            <a:r>
              <a:rPr lang="en-US" dirty="0" smtClean="0"/>
              <a:t>Solver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26</a:t>
            </a:fld>
            <a:endParaRPr lang="en-US"/>
          </a:p>
        </p:txBody>
      </p:sp>
      <p:sp>
        <p:nvSpPr>
          <p:cNvPr id="7" name="TextBox 6"/>
          <p:cNvSpPr txBox="1"/>
          <p:nvPr/>
        </p:nvSpPr>
        <p:spPr>
          <a:xfrm>
            <a:off x="5291504" y="1384300"/>
            <a:ext cx="315331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No changes </a:t>
            </a:r>
            <a:r>
              <a:rPr lang="en-US" sz="1600" dirty="0" smtClean="0"/>
              <a:t>here.</a:t>
            </a:r>
          </a:p>
          <a:p>
            <a:pPr marL="285750" indent="-285750">
              <a:buFont typeface="Arial" panose="020B0604020202020204" pitchFamily="34" charset="0"/>
              <a:buChar char="•"/>
            </a:pPr>
            <a:r>
              <a:rPr lang="en-US" sz="1600" dirty="0" smtClean="0"/>
              <a:t>You may want to increase maximum run time if you don’t get a good answer quickly.</a:t>
            </a:r>
            <a:endParaRPr lang="en-US" sz="1600" dirty="0" smtClean="0"/>
          </a:p>
        </p:txBody>
      </p:sp>
      <p:pic>
        <p:nvPicPr>
          <p:cNvPr id="8" name="Picture 7"/>
          <p:cNvPicPr>
            <a:picLocks noChangeAspect="1"/>
          </p:cNvPicPr>
          <p:nvPr/>
        </p:nvPicPr>
        <p:blipFill>
          <a:blip r:embed="rId2"/>
          <a:stretch>
            <a:fillRect/>
          </a:stretch>
        </p:blipFill>
        <p:spPr>
          <a:xfrm>
            <a:off x="429157" y="1384300"/>
            <a:ext cx="4132683" cy="4650502"/>
          </a:xfrm>
          <a:prstGeom prst="rect">
            <a:avLst/>
          </a:prstGeom>
        </p:spPr>
      </p:pic>
    </p:spTree>
    <p:extLst>
      <p:ext uri="{BB962C8B-B14F-4D97-AF65-F5344CB8AC3E}">
        <p14:creationId xmlns:p14="http://schemas.microsoft.com/office/powerpoint/2010/main" val="9403469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LowSIRIS-REx</a:t>
            </a:r>
            <a:r>
              <a:rPr lang="en-US" dirty="0"/>
              <a:t> </a:t>
            </a:r>
            <a:r>
              <a:rPr lang="en-US" dirty="0" smtClean="0"/>
              <a:t>Step 6</a:t>
            </a:r>
            <a:br>
              <a:rPr lang="en-US" dirty="0" smtClean="0"/>
            </a:br>
            <a:r>
              <a:rPr lang="en-US" dirty="0" smtClean="0"/>
              <a:t>The Output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27</a:t>
            </a:fld>
            <a:endParaRPr lang="en-US"/>
          </a:p>
        </p:txBody>
      </p:sp>
      <p:sp>
        <p:nvSpPr>
          <p:cNvPr id="6" name="TextBox 5"/>
          <p:cNvSpPr txBox="1"/>
          <p:nvPr/>
        </p:nvSpPr>
        <p:spPr>
          <a:xfrm>
            <a:off x="0" y="4996131"/>
            <a:ext cx="8488680"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No changes here.</a:t>
            </a:r>
          </a:p>
        </p:txBody>
      </p:sp>
      <p:pic>
        <p:nvPicPr>
          <p:cNvPr id="8" name="Picture 7"/>
          <p:cNvPicPr>
            <a:picLocks noChangeAspect="1"/>
          </p:cNvPicPr>
          <p:nvPr/>
        </p:nvPicPr>
        <p:blipFill>
          <a:blip r:embed="rId2"/>
          <a:stretch>
            <a:fillRect/>
          </a:stretch>
        </p:blipFill>
        <p:spPr>
          <a:xfrm>
            <a:off x="304800" y="1522113"/>
            <a:ext cx="7500937" cy="3336205"/>
          </a:xfrm>
          <a:prstGeom prst="rect">
            <a:avLst/>
          </a:prstGeom>
        </p:spPr>
      </p:pic>
    </p:spTree>
    <p:extLst>
      <p:ext uri="{BB962C8B-B14F-4D97-AF65-F5344CB8AC3E}">
        <p14:creationId xmlns:p14="http://schemas.microsoft.com/office/powerpoint/2010/main" val="1725696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171" y="1384300"/>
            <a:ext cx="7993753" cy="4170998"/>
          </a:xfrm>
          <a:prstGeom prst="rect">
            <a:avLst/>
          </a:prstGeom>
        </p:spPr>
      </p:pic>
      <p:sp>
        <p:nvSpPr>
          <p:cNvPr id="2" name="Title 1"/>
          <p:cNvSpPr>
            <a:spLocks noGrp="1"/>
          </p:cNvSpPr>
          <p:nvPr>
            <p:ph type="title"/>
          </p:nvPr>
        </p:nvSpPr>
        <p:spPr/>
        <p:txBody>
          <a:bodyPr/>
          <a:lstStyle/>
          <a:p>
            <a:r>
              <a:rPr lang="en-US" dirty="0" err="1"/>
              <a:t>LowSIRIS-REx</a:t>
            </a:r>
            <a:r>
              <a:rPr lang="en-US" dirty="0"/>
              <a:t> </a:t>
            </a:r>
            <a:r>
              <a:rPr lang="en-US" dirty="0" smtClean="0"/>
              <a:t>Step 7:</a:t>
            </a:r>
            <a:br>
              <a:rPr lang="en-US" dirty="0" smtClean="0"/>
            </a:br>
            <a:r>
              <a:rPr lang="en-US" dirty="0" smtClean="0"/>
              <a:t>Run your mission!</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28</a:t>
            </a:fld>
            <a:endParaRPr lang="en-US"/>
          </a:p>
        </p:txBody>
      </p:sp>
      <p:sp>
        <p:nvSpPr>
          <p:cNvPr id="9" name="Rounded Rectangle 8"/>
          <p:cNvSpPr/>
          <p:nvPr/>
        </p:nvSpPr>
        <p:spPr bwMode="auto">
          <a:xfrm>
            <a:off x="57410" y="1557020"/>
            <a:ext cx="2431789" cy="193802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220646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788" y="1373509"/>
            <a:ext cx="5302729" cy="2307582"/>
          </a:xfrm>
          <a:prstGeom prst="rect">
            <a:avLst/>
          </a:prstGeom>
        </p:spPr>
      </p:pic>
      <p:sp>
        <p:nvSpPr>
          <p:cNvPr id="2" name="Title 1"/>
          <p:cNvSpPr>
            <a:spLocks noGrp="1"/>
          </p:cNvSpPr>
          <p:nvPr>
            <p:ph type="title"/>
          </p:nvPr>
        </p:nvSpPr>
        <p:spPr/>
        <p:txBody>
          <a:bodyPr/>
          <a:lstStyle/>
          <a:p>
            <a:r>
              <a:rPr lang="en-US" dirty="0" err="1"/>
              <a:t>LowSIRIS-REx</a:t>
            </a:r>
            <a:r>
              <a:rPr lang="en-US" dirty="0"/>
              <a:t> </a:t>
            </a:r>
            <a:r>
              <a:rPr lang="en-US" dirty="0" smtClean="0"/>
              <a:t>Step 8:</a:t>
            </a:r>
            <a:br>
              <a:rPr lang="en-US" dirty="0" smtClean="0"/>
            </a:br>
            <a:r>
              <a:rPr lang="en-US" dirty="0" smtClean="0"/>
              <a:t>Post-Process Your Mission</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29</a:t>
            </a:fld>
            <a:endParaRPr lang="en-US"/>
          </a:p>
        </p:txBody>
      </p:sp>
      <p:sp>
        <p:nvSpPr>
          <p:cNvPr id="7" name="Rounded Rectangle 6"/>
          <p:cNvSpPr/>
          <p:nvPr/>
        </p:nvSpPr>
        <p:spPr bwMode="auto">
          <a:xfrm>
            <a:off x="1926182" y="1384300"/>
            <a:ext cx="3365322" cy="171413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8" name="TextBox 7"/>
          <p:cNvSpPr txBox="1"/>
          <p:nvPr/>
        </p:nvSpPr>
        <p:spPr>
          <a:xfrm>
            <a:off x="5291504" y="1384300"/>
            <a:ext cx="3153313"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In addition to trajectory plots, </a:t>
            </a:r>
            <a:r>
              <a:rPr lang="en-US" sz="1600" dirty="0" err="1" smtClean="0"/>
              <a:t>PyEMTG</a:t>
            </a:r>
            <a:r>
              <a:rPr lang="en-US" sz="1600" dirty="0" smtClean="0"/>
              <a:t> can create plots of systems parameters, such as power, propulsion, and distance from the Sun and Earth.</a:t>
            </a:r>
          </a:p>
          <a:p>
            <a:pPr marL="285750" indent="-285750">
              <a:buFont typeface="Arial" panose="020B0604020202020204" pitchFamily="34" charset="0"/>
              <a:buChar char="•"/>
            </a:pPr>
            <a:r>
              <a:rPr lang="en-US" sz="1600" dirty="0" smtClean="0"/>
              <a:t>Plotting distance from the Earth requires installing the “</a:t>
            </a:r>
            <a:r>
              <a:rPr lang="en-US" sz="1600" dirty="0" err="1" smtClean="0"/>
              <a:t>jplephem</a:t>
            </a:r>
            <a:r>
              <a:rPr lang="en-US" sz="1600" dirty="0" smtClean="0"/>
              <a:t>” and “de423” Python packages.</a:t>
            </a:r>
          </a:p>
          <a:p>
            <a:pPr marL="285750" indent="-285750">
              <a:buFont typeface="Arial" panose="020B0604020202020204" pitchFamily="34" charset="0"/>
              <a:buChar char="•"/>
            </a:pPr>
            <a:r>
              <a:rPr lang="en-US" sz="1600" dirty="0" err="1" smtClean="0"/>
              <a:t>PyEMTG</a:t>
            </a:r>
            <a:r>
              <a:rPr lang="en-US" sz="1600" dirty="0" smtClean="0"/>
              <a:t> can also map the continuous low-thrust model to a discrete throttle table if you have one. Unfortunately we can’t distribute those.</a:t>
            </a:r>
          </a:p>
        </p:txBody>
      </p:sp>
    </p:spTree>
    <p:extLst>
      <p:ext uri="{BB962C8B-B14F-4D97-AF65-F5344CB8AC3E}">
        <p14:creationId xmlns:p14="http://schemas.microsoft.com/office/powerpoint/2010/main" val="2265595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with EMTG…</a:t>
            </a:r>
            <a:endParaRPr lang="en-US" dirty="0"/>
          </a:p>
        </p:txBody>
      </p:sp>
      <p:sp>
        <p:nvSpPr>
          <p:cNvPr id="3" name="Content Placeholder 2"/>
          <p:cNvSpPr>
            <a:spLocks noGrp="1"/>
          </p:cNvSpPr>
          <p:nvPr>
            <p:ph idx="1"/>
          </p:nvPr>
        </p:nvSpPr>
        <p:spPr/>
        <p:txBody>
          <a:bodyPr/>
          <a:lstStyle/>
          <a:p>
            <a:r>
              <a:rPr lang="en-US" dirty="0" smtClean="0"/>
              <a:t>Today we are going to design two missions in EMTG</a:t>
            </a:r>
          </a:p>
          <a:p>
            <a:pPr lvl="1"/>
            <a:r>
              <a:rPr lang="en-US" dirty="0" smtClean="0"/>
              <a:t>OSIRIS-</a:t>
            </a:r>
            <a:r>
              <a:rPr lang="en-US" dirty="0" err="1" smtClean="0"/>
              <a:t>REx</a:t>
            </a:r>
            <a:endParaRPr lang="en-US" dirty="0" smtClean="0"/>
          </a:p>
          <a:p>
            <a:pPr lvl="2"/>
            <a:r>
              <a:rPr lang="en-US" dirty="0" smtClean="0"/>
              <a:t>A New Frontiers class mission to acquire a sample from near-Earth asteroid </a:t>
            </a:r>
            <a:r>
              <a:rPr lang="en-US" dirty="0" err="1" smtClean="0"/>
              <a:t>Bennu</a:t>
            </a:r>
            <a:r>
              <a:rPr lang="en-US" dirty="0" smtClean="0"/>
              <a:t> and return it to Earth</a:t>
            </a:r>
          </a:p>
          <a:p>
            <a:pPr lvl="1"/>
            <a:r>
              <a:rPr lang="en-US" dirty="0" err="1" smtClean="0"/>
              <a:t>LowSIRIS-REx</a:t>
            </a:r>
            <a:endParaRPr lang="en-US" dirty="0" smtClean="0"/>
          </a:p>
          <a:p>
            <a:pPr lvl="2"/>
            <a:r>
              <a:rPr lang="en-US" dirty="0" smtClean="0"/>
              <a:t>Academic problem which is very similar to OSIRIS-</a:t>
            </a:r>
            <a:r>
              <a:rPr lang="en-US" dirty="0" err="1" smtClean="0"/>
              <a:t>REx</a:t>
            </a:r>
            <a:r>
              <a:rPr lang="en-US" dirty="0" smtClean="0"/>
              <a:t> but uses low-thrust electric propulsion</a:t>
            </a:r>
          </a:p>
          <a:p>
            <a:r>
              <a:rPr lang="en-US" dirty="0" smtClean="0"/>
              <a:t>In the next several slides, we will walk you through how to create these missions in EMTG</a:t>
            </a:r>
          </a:p>
          <a:p>
            <a:r>
              <a:rPr lang="en-US" dirty="0" smtClean="0"/>
              <a:t>Start your </a:t>
            </a:r>
            <a:r>
              <a:rPr lang="en-US" dirty="0" err="1" smtClean="0"/>
              <a:t>PyEMTG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a:t>
            </a:fld>
            <a:endParaRPr lang="en-US"/>
          </a:p>
        </p:txBody>
      </p:sp>
    </p:spTree>
    <p:extLst>
      <p:ext uri="{BB962C8B-B14F-4D97-AF65-F5344CB8AC3E}">
        <p14:creationId xmlns:p14="http://schemas.microsoft.com/office/powerpoint/2010/main" val="2237381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LowSIRIS-REx</a:t>
            </a:r>
            <a:r>
              <a:rPr lang="en-US" dirty="0" smtClean="0"/>
              <a:t> Trajectory Plot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30</a:t>
            </a:fld>
            <a:endParaRPr lang="en-US"/>
          </a:p>
        </p:txBody>
      </p:sp>
      <p:pic>
        <p:nvPicPr>
          <p:cNvPr id="5" name="Picture 4"/>
          <p:cNvPicPr>
            <a:picLocks noChangeAspect="1"/>
          </p:cNvPicPr>
          <p:nvPr/>
        </p:nvPicPr>
        <p:blipFill>
          <a:blip r:embed="rId2"/>
          <a:stretch>
            <a:fillRect/>
          </a:stretch>
        </p:blipFill>
        <p:spPr>
          <a:xfrm>
            <a:off x="1917902" y="1559949"/>
            <a:ext cx="4529198" cy="4401013"/>
          </a:xfrm>
          <a:prstGeom prst="rect">
            <a:avLst/>
          </a:prstGeom>
        </p:spPr>
      </p:pic>
    </p:spTree>
    <p:extLst>
      <p:ext uri="{BB962C8B-B14F-4D97-AF65-F5344CB8AC3E}">
        <p14:creationId xmlns:p14="http://schemas.microsoft.com/office/powerpoint/2010/main" val="3876417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LowSIRIS-REx</a:t>
            </a:r>
            <a:r>
              <a:rPr lang="en-US" dirty="0" smtClean="0"/>
              <a:t> Systems Plot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31</a:t>
            </a:fld>
            <a:endParaRPr lang="en-US"/>
          </a:p>
        </p:txBody>
      </p:sp>
      <p:pic>
        <p:nvPicPr>
          <p:cNvPr id="5" name="Picture 4"/>
          <p:cNvPicPr>
            <a:picLocks noChangeAspect="1"/>
          </p:cNvPicPr>
          <p:nvPr/>
        </p:nvPicPr>
        <p:blipFill>
          <a:blip r:embed="rId2"/>
          <a:stretch>
            <a:fillRect/>
          </a:stretch>
        </p:blipFill>
        <p:spPr>
          <a:xfrm>
            <a:off x="208344" y="1481792"/>
            <a:ext cx="8670403" cy="4456208"/>
          </a:xfrm>
          <a:prstGeom prst="rect">
            <a:avLst/>
          </a:prstGeom>
        </p:spPr>
      </p:pic>
    </p:spTree>
    <p:extLst>
      <p:ext uri="{BB962C8B-B14F-4D97-AF65-F5344CB8AC3E}">
        <p14:creationId xmlns:p14="http://schemas.microsoft.com/office/powerpoint/2010/main" val="2268616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LowSIRIS-REx</a:t>
            </a:r>
            <a:r>
              <a:rPr lang="en-US" dirty="0" smtClean="0"/>
              <a:t> in Medium-High Fidelity</a:t>
            </a:r>
            <a:endParaRPr lang="en-US" dirty="0"/>
          </a:p>
        </p:txBody>
      </p:sp>
      <p:sp>
        <p:nvSpPr>
          <p:cNvPr id="3" name="Content Placeholder 2"/>
          <p:cNvSpPr>
            <a:spLocks noGrp="1"/>
          </p:cNvSpPr>
          <p:nvPr>
            <p:ph idx="1"/>
          </p:nvPr>
        </p:nvSpPr>
        <p:spPr>
          <a:xfrm>
            <a:off x="69850" y="1384300"/>
            <a:ext cx="8453437" cy="4406900"/>
          </a:xfrm>
        </p:spPr>
        <p:txBody>
          <a:bodyPr/>
          <a:lstStyle/>
          <a:p>
            <a:r>
              <a:rPr lang="en-US" dirty="0" smtClean="0"/>
              <a:t>The MGALT transcription is not adequate for detailed design work because it approximates the true low-thrust trajectory with a sequence of conic arcs and bounded impulses</a:t>
            </a:r>
          </a:p>
          <a:p>
            <a:r>
              <a:rPr lang="en-US" dirty="0" smtClean="0"/>
              <a:t>For a more accurate representation of the trajectory, we migrate to the “Finite-Burn Low-Thrust” (FBLT) transcription which uses a numerical integrator and the true low-thrust equations of motion</a:t>
            </a:r>
          </a:p>
          <a:p>
            <a:r>
              <a:rPr lang="en-US" dirty="0" smtClean="0"/>
              <a:t>FBLT can support perturbing terms like third body gravity and solar radiation pressure (SRP)</a:t>
            </a:r>
          </a:p>
          <a:p>
            <a:r>
              <a:rPr lang="en-US" dirty="0" smtClean="0"/>
              <a:t>However the body encounters are still patched-conic</a:t>
            </a:r>
          </a:p>
          <a:p>
            <a:r>
              <a:rPr lang="en-US" dirty="0" smtClean="0"/>
              <a:t>EMTG does support fully integrated gravity assists, orbit insertion, escape, </a:t>
            </a:r>
            <a:r>
              <a:rPr lang="en-US" i="1" dirty="0" smtClean="0"/>
              <a:t>etc.</a:t>
            </a:r>
            <a:r>
              <a:rPr lang="en-US" dirty="0" smtClean="0"/>
              <a:t>,</a:t>
            </a:r>
            <a:r>
              <a:rPr lang="en-US" i="1" dirty="0" smtClean="0"/>
              <a:t> </a:t>
            </a:r>
            <a:r>
              <a:rPr lang="en-US" dirty="0" smtClean="0"/>
              <a:t>but these are outside the scope of this tutorial.</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32</a:t>
            </a:fld>
            <a:endParaRPr lang="en-US"/>
          </a:p>
        </p:txBody>
      </p:sp>
      <p:sp>
        <p:nvSpPr>
          <p:cNvPr id="5" name="TextBox 4"/>
          <p:cNvSpPr txBox="1"/>
          <p:nvPr/>
        </p:nvSpPr>
        <p:spPr>
          <a:xfrm>
            <a:off x="4057904" y="5484852"/>
            <a:ext cx="5175504" cy="553998"/>
          </a:xfrm>
          <a:prstGeom prst="rect">
            <a:avLst/>
          </a:prstGeom>
          <a:noFill/>
        </p:spPr>
        <p:txBody>
          <a:bodyPr wrap="square" rtlCol="0">
            <a:spAutoFit/>
          </a:bodyPr>
          <a:lstStyle/>
          <a:p>
            <a:r>
              <a:rPr lang="en-US" sz="1000" dirty="0" smtClean="0"/>
              <a:t>J. </a:t>
            </a:r>
            <a:r>
              <a:rPr lang="en-US" sz="1000" dirty="0" err="1" smtClean="0"/>
              <a:t>Englander,</a:t>
            </a:r>
            <a:r>
              <a:rPr lang="en-US" sz="1000" dirty="0" smtClean="0"/>
              <a:t> D. Ellison, and </a:t>
            </a:r>
            <a:r>
              <a:rPr lang="en-US" sz="1000" dirty="0" err="1" smtClean="0"/>
              <a:t>B.Conway</a:t>
            </a:r>
            <a:r>
              <a:rPr lang="en-US" sz="1000" dirty="0"/>
              <a:t>, “Global Optimization of Low-Thrust, Multiple-Flyby Trajectories at Medium and Medium-High Fidelity,” </a:t>
            </a:r>
            <a:r>
              <a:rPr lang="en-US" sz="1000" dirty="0" smtClean="0"/>
              <a:t>AAS Space Flight Mechanics Meeting, Santa Fe, NM, January 2014.</a:t>
            </a:r>
            <a:endParaRPr lang="en-US" sz="1000" dirty="0"/>
          </a:p>
        </p:txBody>
      </p:sp>
    </p:spTree>
    <p:extLst>
      <p:ext uri="{BB962C8B-B14F-4D97-AF65-F5344CB8AC3E}">
        <p14:creationId xmlns:p14="http://schemas.microsoft.com/office/powerpoint/2010/main" val="2939580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1709" y="1526411"/>
            <a:ext cx="6767573" cy="3343977"/>
          </a:xfrm>
          <a:prstGeom prst="rect">
            <a:avLst/>
          </a:prstGeom>
        </p:spPr>
      </p:pic>
      <p:sp>
        <p:nvSpPr>
          <p:cNvPr id="2" name="Title 1"/>
          <p:cNvSpPr>
            <a:spLocks noGrp="1"/>
          </p:cNvSpPr>
          <p:nvPr>
            <p:ph type="title"/>
          </p:nvPr>
        </p:nvSpPr>
        <p:spPr/>
        <p:txBody>
          <a:bodyPr/>
          <a:lstStyle/>
          <a:p>
            <a:r>
              <a:rPr lang="en-US" dirty="0" err="1"/>
              <a:t>LowSIRIS-REx</a:t>
            </a:r>
            <a:r>
              <a:rPr lang="en-US" dirty="0"/>
              <a:t> in Medium-High </a:t>
            </a:r>
            <a:r>
              <a:rPr lang="en-US" dirty="0" smtClean="0"/>
              <a:t>Fidelity</a:t>
            </a:r>
            <a:br>
              <a:rPr lang="en-US" dirty="0" smtClean="0"/>
            </a:br>
            <a:r>
              <a:rPr lang="en-US" dirty="0" smtClean="0"/>
              <a:t>Step 1: The Global Options Panel</a:t>
            </a:r>
            <a:endParaRPr lang="en-US" dirty="0"/>
          </a:p>
        </p:txBody>
      </p:sp>
      <p:sp>
        <p:nvSpPr>
          <p:cNvPr id="4" name="Slide Number Placeholder 3"/>
          <p:cNvSpPr>
            <a:spLocks noGrp="1"/>
          </p:cNvSpPr>
          <p:nvPr>
            <p:ph type="sldNum" sz="quarter" idx="10"/>
          </p:nvPr>
        </p:nvSpPr>
        <p:spPr>
          <a:xfrm>
            <a:off x="8326763" y="5859780"/>
            <a:ext cx="358775" cy="228600"/>
          </a:xfrm>
        </p:spPr>
        <p:txBody>
          <a:bodyPr/>
          <a:lstStyle/>
          <a:p>
            <a:pPr>
              <a:defRPr/>
            </a:pPr>
            <a:fld id="{8ED957B2-7CE4-4C2E-86CE-320E3734304C}" type="slidenum">
              <a:rPr lang="en-US" smtClean="0"/>
              <a:pPr>
                <a:defRPr/>
              </a:pPr>
              <a:t>33</a:t>
            </a:fld>
            <a:endParaRPr lang="en-US"/>
          </a:p>
        </p:txBody>
      </p:sp>
      <p:sp>
        <p:nvSpPr>
          <p:cNvPr id="9" name="Rounded Rectangle 8"/>
          <p:cNvSpPr/>
          <p:nvPr/>
        </p:nvSpPr>
        <p:spPr bwMode="auto">
          <a:xfrm>
            <a:off x="391709" y="2125916"/>
            <a:ext cx="4138770" cy="21336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Rounded Rectangle 9"/>
          <p:cNvSpPr/>
          <p:nvPr/>
        </p:nvSpPr>
        <p:spPr bwMode="auto">
          <a:xfrm>
            <a:off x="391708" y="4081233"/>
            <a:ext cx="3427937" cy="2014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TextBox 10"/>
          <p:cNvSpPr txBox="1"/>
          <p:nvPr/>
        </p:nvSpPr>
        <p:spPr>
          <a:xfrm>
            <a:off x="76843" y="4681220"/>
            <a:ext cx="887222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Change the transcription to FBLT</a:t>
            </a:r>
          </a:p>
          <a:p>
            <a:pPr marL="342900" indent="-342900">
              <a:buFont typeface="Arial" panose="020B0604020202020204" pitchFamily="34" charset="0"/>
              <a:buChar char="•"/>
            </a:pPr>
            <a:r>
              <a:rPr lang="en-US" sz="2000" dirty="0" smtClean="0"/>
              <a:t>We want our detailed trajectory in higher resolution, </a:t>
            </a:r>
            <a:r>
              <a:rPr lang="en-US" sz="2000" i="1" dirty="0" smtClean="0"/>
              <a:t>i.e.</a:t>
            </a:r>
            <a:r>
              <a:rPr lang="en-US" sz="2000" dirty="0"/>
              <a:t> </a:t>
            </a:r>
            <a:r>
              <a:rPr lang="en-US" sz="2000" dirty="0" smtClean="0"/>
              <a:t>more opportunities to change the control, so increase the number of time-steps to </a:t>
            </a:r>
            <a:r>
              <a:rPr lang="en-US" sz="2000" dirty="0" smtClean="0"/>
              <a:t>40. EMTG will automatically interpolate the initial guess.</a:t>
            </a:r>
            <a:endParaRPr lang="en-US" sz="2000" dirty="0"/>
          </a:p>
        </p:txBody>
      </p:sp>
    </p:spTree>
    <p:extLst>
      <p:ext uri="{BB962C8B-B14F-4D97-AF65-F5344CB8AC3E}">
        <p14:creationId xmlns:p14="http://schemas.microsoft.com/office/powerpoint/2010/main" val="26572098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758" y="1437744"/>
            <a:ext cx="4407612" cy="3507596"/>
          </a:xfrm>
          <a:prstGeom prst="rect">
            <a:avLst/>
          </a:prstGeom>
        </p:spPr>
      </p:pic>
      <p:sp>
        <p:nvSpPr>
          <p:cNvPr id="2" name="Title 1"/>
          <p:cNvSpPr>
            <a:spLocks noGrp="1"/>
          </p:cNvSpPr>
          <p:nvPr>
            <p:ph type="title"/>
          </p:nvPr>
        </p:nvSpPr>
        <p:spPr/>
        <p:txBody>
          <a:bodyPr/>
          <a:lstStyle/>
          <a:p>
            <a:r>
              <a:rPr lang="en-US" dirty="0" err="1"/>
              <a:t>LowSIRIS-REx</a:t>
            </a:r>
            <a:r>
              <a:rPr lang="en-US" dirty="0"/>
              <a:t> in Medium-High Fidelity</a:t>
            </a:r>
            <a:br>
              <a:rPr lang="en-US" dirty="0"/>
            </a:br>
            <a:r>
              <a:rPr lang="en-US" dirty="0"/>
              <a:t>Step </a:t>
            </a:r>
            <a:r>
              <a:rPr lang="en-US" dirty="0" smtClean="0"/>
              <a:t>2: </a:t>
            </a:r>
            <a:r>
              <a:rPr lang="en-US" dirty="0"/>
              <a:t>The </a:t>
            </a:r>
            <a:r>
              <a:rPr lang="en-US" dirty="0" smtClean="0"/>
              <a:t>Solver Options </a:t>
            </a:r>
            <a:r>
              <a:rPr lang="en-US" dirty="0"/>
              <a:t>Panel</a:t>
            </a:r>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34</a:t>
            </a:fld>
            <a:endParaRPr lang="en-US"/>
          </a:p>
        </p:txBody>
      </p:sp>
      <p:sp>
        <p:nvSpPr>
          <p:cNvPr id="7" name="Rounded Rectangle 6"/>
          <p:cNvSpPr/>
          <p:nvPr/>
        </p:nvSpPr>
        <p:spPr bwMode="auto">
          <a:xfrm>
            <a:off x="-4931" y="1519056"/>
            <a:ext cx="4583638" cy="22901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ounded Rectangle 10"/>
          <p:cNvSpPr/>
          <p:nvPr/>
        </p:nvSpPr>
        <p:spPr bwMode="auto">
          <a:xfrm>
            <a:off x="6758" y="4309149"/>
            <a:ext cx="3852258" cy="13766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2" name="TextBox 11"/>
          <p:cNvSpPr txBox="1"/>
          <p:nvPr/>
        </p:nvSpPr>
        <p:spPr>
          <a:xfrm>
            <a:off x="4370418" y="1414021"/>
            <a:ext cx="4773581"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Since we already have a solution in MGALT, we do not need to run MBH.</a:t>
            </a:r>
          </a:p>
          <a:p>
            <a:pPr marL="342900" indent="-342900">
              <a:buFont typeface="Arial" panose="020B0604020202020204" pitchFamily="34" charset="0"/>
              <a:buChar char="•"/>
            </a:pPr>
            <a:r>
              <a:rPr lang="en-US" sz="2000" dirty="0" smtClean="0"/>
              <a:t>Instead we will run our NLP solver (SNOPT) directly with the previous solution as an initial guess</a:t>
            </a:r>
            <a:r>
              <a:rPr lang="en-US" sz="2000" dirty="0" smtClean="0"/>
              <a:t>.</a:t>
            </a:r>
          </a:p>
          <a:p>
            <a:pPr marL="342900" indent="-342900">
              <a:buFont typeface="Arial" panose="020B0604020202020204" pitchFamily="34" charset="0"/>
              <a:buChar char="•"/>
            </a:pPr>
            <a:r>
              <a:rPr lang="en-US" sz="2000" dirty="0" smtClean="0"/>
              <a:t>Turn off quiet mode so that you can see SNOPT iterate.</a:t>
            </a:r>
            <a:endParaRPr lang="en-US" sz="2000" dirty="0" smtClean="0"/>
          </a:p>
          <a:p>
            <a:pPr marL="342900" indent="-342900">
              <a:buFont typeface="Arial" panose="020B0604020202020204" pitchFamily="34" charset="0"/>
              <a:buChar char="•"/>
            </a:pPr>
            <a:r>
              <a:rPr lang="en-US" sz="2000" dirty="0" smtClean="0"/>
              <a:t>We can tell EMTG to seed from a previous solution by clicking “…” and selecting the previous .</a:t>
            </a:r>
            <a:r>
              <a:rPr lang="en-US" sz="2000" dirty="0" err="1" smtClean="0"/>
              <a:t>emtg</a:t>
            </a:r>
            <a:r>
              <a:rPr lang="en-US" sz="2000" dirty="0" smtClean="0"/>
              <a:t> results file</a:t>
            </a:r>
            <a:r>
              <a:rPr lang="en-US" sz="2000" dirty="0" smtClean="0"/>
              <a:t>. </a:t>
            </a:r>
            <a:r>
              <a:rPr lang="en-US" sz="2000" dirty="0" err="1" smtClean="0"/>
              <a:t>PyEMTG</a:t>
            </a:r>
            <a:r>
              <a:rPr lang="en-US" sz="2000" dirty="0" smtClean="0"/>
              <a:t> automatically converts your initial guess from MGALT to FBLT.</a:t>
            </a:r>
            <a:endParaRPr lang="en-US" sz="2000" dirty="0" smtClean="0"/>
          </a:p>
          <a:p>
            <a:pPr marL="342900" indent="-342900">
              <a:buFont typeface="Arial" panose="020B0604020202020204" pitchFamily="34" charset="0"/>
              <a:buChar char="•"/>
            </a:pPr>
            <a:r>
              <a:rPr lang="en-US" sz="2000" dirty="0" smtClean="0"/>
              <a:t>FBLT </a:t>
            </a:r>
            <a:r>
              <a:rPr lang="en-US" sz="2000" dirty="0" smtClean="0"/>
              <a:t>is very slow. Let’s give SNOPT 10 minutes to chew on the problem.</a:t>
            </a:r>
            <a:endParaRPr lang="en-US" sz="2000" dirty="0"/>
          </a:p>
        </p:txBody>
      </p:sp>
      <p:sp>
        <p:nvSpPr>
          <p:cNvPr id="14" name="Rounded Rectangle 13"/>
          <p:cNvSpPr/>
          <p:nvPr/>
        </p:nvSpPr>
        <p:spPr bwMode="auto">
          <a:xfrm>
            <a:off x="-4931" y="2216357"/>
            <a:ext cx="4583638" cy="22901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5" name="Rounded Rectangle 14"/>
          <p:cNvSpPr/>
          <p:nvPr/>
        </p:nvSpPr>
        <p:spPr bwMode="auto">
          <a:xfrm>
            <a:off x="-4932" y="4629874"/>
            <a:ext cx="3863947" cy="198926"/>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991442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SNOPT is an exciting spectator sport…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35</a:t>
            </a:fld>
            <a:endParaRPr lang="en-US"/>
          </a:p>
        </p:txBody>
      </p:sp>
      <p:pic>
        <p:nvPicPr>
          <p:cNvPr id="5" name="Picture 4"/>
          <p:cNvPicPr>
            <a:picLocks noChangeAspect="1"/>
          </p:cNvPicPr>
          <p:nvPr/>
        </p:nvPicPr>
        <p:blipFill>
          <a:blip r:embed="rId2"/>
          <a:stretch>
            <a:fillRect/>
          </a:stretch>
        </p:blipFill>
        <p:spPr>
          <a:xfrm>
            <a:off x="1319514" y="1384300"/>
            <a:ext cx="6655141" cy="4525184"/>
          </a:xfrm>
          <a:prstGeom prst="rect">
            <a:avLst/>
          </a:prstGeom>
        </p:spPr>
      </p:pic>
    </p:spTree>
    <p:extLst>
      <p:ext uri="{BB962C8B-B14F-4D97-AF65-F5344CB8AC3E}">
        <p14:creationId xmlns:p14="http://schemas.microsoft.com/office/powerpoint/2010/main" val="3900419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LowSIRIS-REx</a:t>
            </a:r>
            <a:r>
              <a:rPr lang="en-US" dirty="0"/>
              <a:t> in Medium-High </a:t>
            </a:r>
            <a:r>
              <a:rPr lang="en-US" dirty="0" smtClean="0"/>
              <a:t>Fidelity</a:t>
            </a:r>
            <a:br>
              <a:rPr lang="en-US" dirty="0" smtClean="0"/>
            </a:br>
            <a:r>
              <a:rPr lang="en-US" dirty="0" smtClean="0"/>
              <a:t>Trajectory Plot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36</a:t>
            </a:fld>
            <a:endParaRPr lang="en-US"/>
          </a:p>
        </p:txBody>
      </p:sp>
      <p:pic>
        <p:nvPicPr>
          <p:cNvPr id="6" name="Picture 5"/>
          <p:cNvPicPr>
            <a:picLocks noChangeAspect="1"/>
          </p:cNvPicPr>
          <p:nvPr/>
        </p:nvPicPr>
        <p:blipFill>
          <a:blip r:embed="rId2"/>
          <a:stretch>
            <a:fillRect/>
          </a:stretch>
        </p:blipFill>
        <p:spPr>
          <a:xfrm>
            <a:off x="1947322" y="1380582"/>
            <a:ext cx="4724280" cy="4524918"/>
          </a:xfrm>
          <a:prstGeom prst="rect">
            <a:avLst/>
          </a:prstGeom>
        </p:spPr>
      </p:pic>
    </p:spTree>
    <p:extLst>
      <p:ext uri="{BB962C8B-B14F-4D97-AF65-F5344CB8AC3E}">
        <p14:creationId xmlns:p14="http://schemas.microsoft.com/office/powerpoint/2010/main" val="1870864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LowSIRIS-REx</a:t>
            </a:r>
            <a:r>
              <a:rPr lang="en-US" dirty="0"/>
              <a:t> in Medium-High </a:t>
            </a:r>
            <a:r>
              <a:rPr lang="en-US" dirty="0" smtClean="0"/>
              <a:t>Fidelity</a:t>
            </a:r>
            <a:br>
              <a:rPr lang="en-US" dirty="0" smtClean="0"/>
            </a:br>
            <a:r>
              <a:rPr lang="en-US" dirty="0" smtClean="0"/>
              <a:t>Systems Plot</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37</a:t>
            </a:fld>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39102" y="1498600"/>
            <a:ext cx="8992796" cy="4520673"/>
          </a:xfrm>
          <a:prstGeom prst="rect">
            <a:avLst/>
          </a:prstGeom>
        </p:spPr>
      </p:pic>
    </p:spTree>
    <p:extLst>
      <p:ext uri="{BB962C8B-B14F-4D97-AF65-F5344CB8AC3E}">
        <p14:creationId xmlns:p14="http://schemas.microsoft.com/office/powerpoint/2010/main" val="9420561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many things that we did not cover…</a:t>
            </a:r>
            <a:endParaRPr lang="en-US" dirty="0"/>
          </a:p>
        </p:txBody>
      </p:sp>
      <p:sp>
        <p:nvSpPr>
          <p:cNvPr id="3" name="Content Placeholder 2"/>
          <p:cNvSpPr>
            <a:spLocks noGrp="1"/>
          </p:cNvSpPr>
          <p:nvPr>
            <p:ph idx="1"/>
          </p:nvPr>
        </p:nvSpPr>
        <p:spPr>
          <a:xfrm>
            <a:off x="304800" y="1384300"/>
            <a:ext cx="8453437" cy="4406900"/>
          </a:xfrm>
        </p:spPr>
        <p:txBody>
          <a:bodyPr/>
          <a:lstStyle/>
          <a:p>
            <a:r>
              <a:rPr lang="en-US" sz="1700" dirty="0" smtClean="0"/>
              <a:t>Operational constraints (found in the scripted constraints document)</a:t>
            </a:r>
          </a:p>
          <a:p>
            <a:pPr lvl="1"/>
            <a:r>
              <a:rPr lang="en-US" sz="1700" dirty="0" smtClean="0"/>
              <a:t>Distance from the sun and other bodies</a:t>
            </a:r>
          </a:p>
          <a:p>
            <a:pPr lvl="1"/>
            <a:r>
              <a:rPr lang="en-US" sz="1700" dirty="0" smtClean="0"/>
              <a:t>Visibility angles at arrival and departure</a:t>
            </a:r>
          </a:p>
          <a:p>
            <a:r>
              <a:rPr lang="en-US" sz="1700" dirty="0" smtClean="0"/>
              <a:t>Powered gravity assist</a:t>
            </a:r>
          </a:p>
          <a:p>
            <a:r>
              <a:rPr lang="en-US" sz="1700" dirty="0" smtClean="0"/>
              <a:t>Low-thrust departure and arrival spirals</a:t>
            </a:r>
          </a:p>
          <a:p>
            <a:r>
              <a:rPr lang="en-US" sz="1700" dirty="0" smtClean="0"/>
              <a:t>Non-body boundary conditions</a:t>
            </a:r>
          </a:p>
          <a:p>
            <a:r>
              <a:rPr lang="en-US" sz="1700" dirty="0" smtClean="0"/>
              <a:t>Central bodies other than the sun (EMTG is central body agnostic)</a:t>
            </a:r>
          </a:p>
          <a:p>
            <a:r>
              <a:rPr lang="en-US" sz="1700" dirty="0" smtClean="0"/>
              <a:t>Sphere of influence patching</a:t>
            </a:r>
          </a:p>
          <a:p>
            <a:r>
              <a:rPr lang="en-US" sz="1700" dirty="0" smtClean="0"/>
              <a:t>Maneuver and target spec files</a:t>
            </a:r>
          </a:p>
          <a:p>
            <a:r>
              <a:rPr lang="en-US" sz="1700" dirty="0" smtClean="0"/>
              <a:t>Ephemeris writer</a:t>
            </a:r>
          </a:p>
          <a:p>
            <a:r>
              <a:rPr lang="en-US" sz="1700" dirty="0" smtClean="0"/>
              <a:t>Hardware libraries (power/propulsion/launch vehicle)</a:t>
            </a:r>
          </a:p>
          <a:p>
            <a:r>
              <a:rPr lang="en-US" sz="1700" dirty="0" smtClean="0"/>
              <a:t>Configuration controlled spacecraft files</a:t>
            </a:r>
          </a:p>
          <a:p>
            <a:r>
              <a:rPr lang="en-US" sz="1700" dirty="0" smtClean="0"/>
              <a:t>Python scripting</a:t>
            </a:r>
            <a:endParaRPr lang="en-US" sz="1700"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38</a:t>
            </a:fld>
            <a:endParaRPr lang="en-US"/>
          </a:p>
        </p:txBody>
      </p:sp>
    </p:spTree>
    <p:extLst>
      <p:ext uri="{BB962C8B-B14F-4D97-AF65-F5344CB8AC3E}">
        <p14:creationId xmlns:p14="http://schemas.microsoft.com/office/powerpoint/2010/main" val="3606119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t>
            </a:r>
            <a:r>
              <a:rPr lang="en-US" dirty="0" err="1" smtClean="0"/>
              <a:t>PyEMTG</a:t>
            </a:r>
            <a:endParaRPr lang="en-US" dirty="0"/>
          </a:p>
        </p:txBody>
      </p:sp>
      <p:sp>
        <p:nvSpPr>
          <p:cNvPr id="3" name="Content Placeholder 2"/>
          <p:cNvSpPr>
            <a:spLocks noGrp="1"/>
          </p:cNvSpPr>
          <p:nvPr>
            <p:ph idx="1"/>
          </p:nvPr>
        </p:nvSpPr>
        <p:spPr/>
        <p:txBody>
          <a:bodyPr/>
          <a:lstStyle/>
          <a:p>
            <a:r>
              <a:rPr lang="en-US" dirty="0" smtClean="0"/>
              <a:t>Edit your </a:t>
            </a:r>
            <a:r>
              <a:rPr lang="en-US" dirty="0" err="1" smtClean="0"/>
              <a:t>PyEMTG.options</a:t>
            </a:r>
            <a:r>
              <a:rPr lang="en-US" dirty="0" smtClean="0"/>
              <a:t> to ensure that </a:t>
            </a:r>
            <a:r>
              <a:rPr lang="en-US" dirty="0" err="1" smtClean="0"/>
              <a:t>PyEMTG</a:t>
            </a:r>
            <a:r>
              <a:rPr lang="en-US" dirty="0" smtClean="0"/>
              <a:t> has paths to:</a:t>
            </a:r>
          </a:p>
          <a:p>
            <a:pPr lvl="1"/>
            <a:r>
              <a:rPr lang="en-US" dirty="0" smtClean="0"/>
              <a:t>EMTG executable</a:t>
            </a:r>
          </a:p>
          <a:p>
            <a:pPr lvl="1"/>
            <a:r>
              <a:rPr lang="en-US" dirty="0" smtClean="0"/>
              <a:t>Universe folder (where all ephemeris-related things live)</a:t>
            </a:r>
          </a:p>
          <a:p>
            <a:pPr lvl="1"/>
            <a:r>
              <a:rPr lang="en-US" dirty="0" smtClean="0"/>
              <a:t>Hardware models folder and power/propulsion/launch vehicle files</a:t>
            </a:r>
          </a:p>
          <a:p>
            <a:pPr lvl="1"/>
            <a:r>
              <a:rPr lang="en-US" dirty="0" smtClean="0"/>
              <a:t>Your small bodies file (optional file for searching for targets of opportunity)</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4</a:t>
            </a:fld>
            <a:endParaRPr lang="en-US"/>
          </a:p>
        </p:txBody>
      </p:sp>
      <p:sp>
        <p:nvSpPr>
          <p:cNvPr id="5" name="Rectangle 4"/>
          <p:cNvSpPr/>
          <p:nvPr/>
        </p:nvSpPr>
        <p:spPr>
          <a:xfrm>
            <a:off x="197167" y="3702050"/>
            <a:ext cx="8690927" cy="2123658"/>
          </a:xfrm>
          <a:prstGeom prst="rect">
            <a:avLst/>
          </a:prstGeom>
        </p:spPr>
        <p:txBody>
          <a:bodyPr wrap="square">
            <a:spAutoFit/>
          </a:bodyPr>
          <a:lstStyle/>
          <a:p>
            <a:r>
              <a:rPr lang="en-US" sz="1200" dirty="0" err="1"/>
              <a:t>EMTG_path</a:t>
            </a:r>
            <a:r>
              <a:rPr lang="en-US" sz="1200" dirty="0"/>
              <a:t> C:/EMTG_open_source/emtg/bin/EMTGv9.exe</a:t>
            </a:r>
          </a:p>
          <a:p>
            <a:r>
              <a:rPr lang="en-US" sz="1200" dirty="0" err="1"/>
              <a:t>default_universe_path</a:t>
            </a:r>
            <a:r>
              <a:rPr lang="en-US" sz="1200" dirty="0"/>
              <a:t> C:/EMTG_open_source/OpenSourceData/Universe</a:t>
            </a:r>
          </a:p>
          <a:p>
            <a:r>
              <a:rPr lang="en-US" sz="1200" dirty="0" err="1"/>
              <a:t>de_file</a:t>
            </a:r>
            <a:r>
              <a:rPr lang="en-US" sz="1200" dirty="0"/>
              <a:t> de430.bsp</a:t>
            </a:r>
          </a:p>
          <a:p>
            <a:r>
              <a:rPr lang="en-US" sz="1200" dirty="0" err="1"/>
              <a:t>leapseconds_file</a:t>
            </a:r>
            <a:r>
              <a:rPr lang="en-US" sz="1200" dirty="0"/>
              <a:t> naif0012.tls</a:t>
            </a:r>
          </a:p>
          <a:p>
            <a:r>
              <a:rPr lang="en-US" sz="1200" dirty="0" err="1"/>
              <a:t>default_small_bodies_file</a:t>
            </a:r>
            <a:r>
              <a:rPr lang="en-US" sz="1200" dirty="0"/>
              <a:t> none</a:t>
            </a:r>
          </a:p>
          <a:p>
            <a:r>
              <a:rPr lang="en-US" sz="1200" dirty="0" err="1"/>
              <a:t>default_HardwarePath</a:t>
            </a:r>
            <a:r>
              <a:rPr lang="en-US" sz="1200" dirty="0"/>
              <a:t> C:/EMTG_open_source/OpenSourceData/HardwareModels/</a:t>
            </a:r>
          </a:p>
          <a:p>
            <a:r>
              <a:rPr lang="en-US" sz="1200" dirty="0" err="1"/>
              <a:t>default_ThrottleTableFile</a:t>
            </a:r>
            <a:r>
              <a:rPr lang="en-US" sz="1200" dirty="0"/>
              <a:t> </a:t>
            </a:r>
            <a:r>
              <a:rPr lang="en-US" sz="1200" dirty="0" err="1"/>
              <a:t>empty.ThrottleTable</a:t>
            </a:r>
            <a:endParaRPr lang="en-US" sz="1200" dirty="0"/>
          </a:p>
          <a:p>
            <a:r>
              <a:rPr lang="en-US" sz="1200" dirty="0" err="1"/>
              <a:t>default_LaunchVehicleLibraryFile</a:t>
            </a:r>
            <a:r>
              <a:rPr lang="en-US" sz="1200" dirty="0"/>
              <a:t> </a:t>
            </a:r>
            <a:r>
              <a:rPr lang="en-US" sz="1200" dirty="0" err="1"/>
              <a:t>default.emtg_launchvehicleopt</a:t>
            </a:r>
            <a:endParaRPr lang="en-US" sz="1200" dirty="0"/>
          </a:p>
          <a:p>
            <a:r>
              <a:rPr lang="en-US" sz="1200" dirty="0" err="1"/>
              <a:t>default_PowerSystemsLibraryFile</a:t>
            </a:r>
            <a:r>
              <a:rPr lang="en-US" sz="1200" dirty="0"/>
              <a:t> </a:t>
            </a:r>
            <a:r>
              <a:rPr lang="en-US" sz="1200" dirty="0" err="1"/>
              <a:t>default.emtg_powersystemsopt</a:t>
            </a:r>
            <a:endParaRPr lang="en-US" sz="1200" dirty="0"/>
          </a:p>
          <a:p>
            <a:r>
              <a:rPr lang="en-US" sz="1200" dirty="0" err="1"/>
              <a:t>default_PropulsionSystemsLibraryFile</a:t>
            </a:r>
            <a:r>
              <a:rPr lang="en-US" sz="1200" dirty="0"/>
              <a:t> </a:t>
            </a:r>
            <a:r>
              <a:rPr lang="en-US" sz="1200" dirty="0" err="1"/>
              <a:t>default.emtg_propulsionsystemopt</a:t>
            </a:r>
            <a:endParaRPr lang="en-US" sz="1200" dirty="0"/>
          </a:p>
          <a:p>
            <a:r>
              <a:rPr lang="en-US" sz="1200" dirty="0" err="1"/>
              <a:t>default_SpacecraftOptionsFile</a:t>
            </a:r>
            <a:r>
              <a:rPr lang="en-US" sz="1200" dirty="0"/>
              <a:t> </a:t>
            </a:r>
            <a:r>
              <a:rPr lang="en-US" sz="1200" dirty="0" err="1"/>
              <a:t>default.emtg_spacecraftopt</a:t>
            </a:r>
            <a:endParaRPr lang="en-US" sz="1200" dirty="0"/>
          </a:p>
        </p:txBody>
      </p:sp>
    </p:spTree>
    <p:extLst>
      <p:ext uri="{BB962C8B-B14F-4D97-AF65-F5344CB8AC3E}">
        <p14:creationId xmlns:p14="http://schemas.microsoft.com/office/powerpoint/2010/main" val="1582218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Mission Modeling in EMTG</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5</a:t>
            </a:fld>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92200" y="1479854"/>
            <a:ext cx="7086599" cy="4428273"/>
          </a:xfrm>
          <a:prstGeom prst="rect">
            <a:avLst/>
          </a:prstGeom>
          <a:noFill/>
        </p:spPr>
      </p:pic>
      <p:sp>
        <p:nvSpPr>
          <p:cNvPr id="7" name="TextBox 6"/>
          <p:cNvSpPr txBox="1"/>
          <p:nvPr/>
        </p:nvSpPr>
        <p:spPr>
          <a:xfrm>
            <a:off x="5078187" y="5172684"/>
            <a:ext cx="3888014" cy="830997"/>
          </a:xfrm>
          <a:prstGeom prst="rect">
            <a:avLst/>
          </a:prstGeom>
          <a:noFill/>
        </p:spPr>
        <p:txBody>
          <a:bodyPr wrap="square" rtlCol="0">
            <a:spAutoFit/>
          </a:bodyPr>
          <a:lstStyle/>
          <a:p>
            <a:r>
              <a:rPr lang="en-US" sz="1200" dirty="0" smtClean="0"/>
              <a:t>M. Vavrina and J. </a:t>
            </a:r>
            <a:r>
              <a:rPr lang="en-US" sz="1200" dirty="0" err="1" smtClean="0"/>
              <a:t>Englander,</a:t>
            </a:r>
            <a:r>
              <a:rPr lang="en-US" sz="1200" dirty="0" smtClean="0"/>
              <a:t> “Global Optimization Of </a:t>
            </a:r>
            <a:r>
              <a:rPr lang="en-US" sz="1200" i="1" dirty="0" smtClean="0"/>
              <a:t>N</a:t>
            </a:r>
            <a:r>
              <a:rPr lang="en-US" sz="1200" dirty="0" smtClean="0"/>
              <a:t>-maneuver, High-thrust Trajectories Using Direct Multiple Shooting,” AAS Space Flight Mechanics Meeting, Napa, CA, February 2016.</a:t>
            </a:r>
            <a:endParaRPr lang="en-US" sz="1200" dirty="0"/>
          </a:p>
        </p:txBody>
      </p:sp>
    </p:spTree>
    <p:extLst>
      <p:ext uri="{BB962C8B-B14F-4D97-AF65-F5344CB8AC3E}">
        <p14:creationId xmlns:p14="http://schemas.microsoft.com/office/powerpoint/2010/main" val="2315349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OSIRIS-</a:t>
            </a:r>
            <a:r>
              <a:rPr lang="en-US" dirty="0" err="1" smtClean="0"/>
              <a:t>REx</a:t>
            </a:r>
            <a:r>
              <a:rPr lang="en-US" dirty="0" smtClean="0"/>
              <a:t> Step 1a: Acquire body ephemeris data</a:t>
            </a:r>
            <a:endParaRPr lang="en-US" dirty="0"/>
          </a:p>
        </p:txBody>
      </p:sp>
      <p:sp>
        <p:nvSpPr>
          <p:cNvPr id="3" name="Content Placeholder 2"/>
          <p:cNvSpPr>
            <a:spLocks noGrp="1"/>
          </p:cNvSpPr>
          <p:nvPr>
            <p:ph idx="1"/>
          </p:nvPr>
        </p:nvSpPr>
        <p:spPr/>
        <p:txBody>
          <a:bodyPr/>
          <a:lstStyle/>
          <a:p>
            <a:r>
              <a:rPr lang="en-US" dirty="0" smtClean="0"/>
              <a:t>EMTG is most accurate when a SPICE kernel is provided for each body of interest</a:t>
            </a:r>
          </a:p>
          <a:p>
            <a:r>
              <a:rPr lang="en-US" dirty="0" smtClean="0"/>
              <a:t>You can create a SPICE kernel for any body in the HORIZONS database at: </a:t>
            </a:r>
            <a:r>
              <a:rPr lang="en-US" dirty="0" smtClean="0">
                <a:hlinkClick r:id="rId2"/>
              </a:rPr>
              <a:t>http</a:t>
            </a:r>
            <a:r>
              <a:rPr lang="en-US" dirty="0">
                <a:hlinkClick r:id="rId2"/>
              </a:rPr>
              <a:t>://</a:t>
            </a:r>
            <a:r>
              <a:rPr lang="en-US" dirty="0" smtClean="0">
                <a:hlinkClick r:id="rId2"/>
              </a:rPr>
              <a:t>ssd.jpl.nasa.gov/x/spk.html</a:t>
            </a:r>
            <a:endParaRPr lang="en-US" dirty="0" smtClean="0"/>
          </a:p>
          <a:p>
            <a:pPr lvl="1"/>
            <a:r>
              <a:rPr lang="en-US" dirty="0" smtClean="0"/>
              <a:t>Place SPICE kernels in your </a:t>
            </a:r>
            <a:r>
              <a:rPr lang="en-US" dirty="0"/>
              <a:t>‘</a:t>
            </a:r>
            <a:r>
              <a:rPr lang="en-US" dirty="0" err="1" smtClean="0"/>
              <a:t>EMTG_open_source</a:t>
            </a:r>
            <a:r>
              <a:rPr lang="en-US" dirty="0" smtClean="0"/>
              <a:t>/</a:t>
            </a:r>
            <a:r>
              <a:rPr lang="en-US" dirty="0" err="1" smtClean="0"/>
              <a:t>OpenSourceData</a:t>
            </a:r>
            <a:r>
              <a:rPr lang="en-US" dirty="0" smtClean="0"/>
              <a:t>/universe/</a:t>
            </a:r>
            <a:r>
              <a:rPr lang="en-US" dirty="0" err="1" smtClean="0"/>
              <a:t>ephemeris_files</a:t>
            </a:r>
            <a:r>
              <a:rPr lang="en-US" dirty="0" smtClean="0"/>
              <a:t>/’ directory</a:t>
            </a:r>
            <a:endParaRPr lang="en-US" dirty="0"/>
          </a:p>
          <a:p>
            <a:r>
              <a:rPr lang="en-US" dirty="0" smtClean="0"/>
              <a:t>Alternatively you may specify </a:t>
            </a:r>
            <a:r>
              <a:rPr lang="en-US" dirty="0" err="1" smtClean="0"/>
              <a:t>Keplerian</a:t>
            </a:r>
            <a:r>
              <a:rPr lang="en-US" dirty="0" smtClean="0"/>
              <a:t> orbit elements. This results in faster EMTG execution but less accuracy.</a:t>
            </a:r>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6</a:t>
            </a:fld>
            <a:endParaRPr lang="en-US"/>
          </a:p>
        </p:txBody>
      </p:sp>
    </p:spTree>
    <p:extLst>
      <p:ext uri="{BB962C8B-B14F-4D97-AF65-F5344CB8AC3E}">
        <p14:creationId xmlns:p14="http://schemas.microsoft.com/office/powerpoint/2010/main" val="767448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019717" y="3046087"/>
            <a:ext cx="4503570" cy="3518534"/>
          </a:xfrm>
          <a:prstGeom prst="rect">
            <a:avLst/>
          </a:prstGeom>
        </p:spPr>
      </p:pic>
      <p:sp>
        <p:nvSpPr>
          <p:cNvPr id="2" name="Title 1"/>
          <p:cNvSpPr>
            <a:spLocks noGrp="1"/>
          </p:cNvSpPr>
          <p:nvPr>
            <p:ph type="title"/>
          </p:nvPr>
        </p:nvSpPr>
        <p:spPr/>
        <p:txBody>
          <a:bodyPr/>
          <a:lstStyle/>
          <a:p>
            <a:r>
              <a:rPr lang="en-US" dirty="0" smtClean="0"/>
              <a:t>OSIRIS-</a:t>
            </a:r>
            <a:r>
              <a:rPr lang="en-US" dirty="0" err="1" smtClean="0"/>
              <a:t>REx</a:t>
            </a:r>
            <a:r>
              <a:rPr lang="en-US" dirty="0" smtClean="0"/>
              <a:t> Step 1b: Create a Universe file to teach EMTG about your body(</a:t>
            </a:r>
            <a:r>
              <a:rPr lang="en-US" dirty="0" err="1" smtClean="0"/>
              <a:t>ies</a:t>
            </a:r>
            <a:r>
              <a:rPr lang="en-US" dirty="0" smtClean="0"/>
              <a:t>)</a:t>
            </a:r>
            <a:endParaRPr lang="en-US" dirty="0"/>
          </a:p>
        </p:txBody>
      </p:sp>
      <p:sp>
        <p:nvSpPr>
          <p:cNvPr id="3" name="Content Placeholder 2"/>
          <p:cNvSpPr>
            <a:spLocks noGrp="1"/>
          </p:cNvSpPr>
          <p:nvPr>
            <p:ph idx="1"/>
          </p:nvPr>
        </p:nvSpPr>
        <p:spPr/>
        <p:txBody>
          <a:bodyPr/>
          <a:lstStyle/>
          <a:p>
            <a:r>
              <a:rPr lang="en-US" sz="1400" dirty="0"/>
              <a:t>Users make EMTG aware of a body by putting entering it into a “Universe” file</a:t>
            </a:r>
          </a:p>
          <a:p>
            <a:r>
              <a:rPr lang="en-US" sz="1400" dirty="0"/>
              <a:t>Every journey in an EMTG mission can have a different Universe file if you so </a:t>
            </a:r>
            <a:r>
              <a:rPr lang="en-US" sz="1400" dirty="0" smtClean="0"/>
              <a:t>desire but you can use on Universe file for the whole mission.</a:t>
            </a:r>
          </a:p>
          <a:p>
            <a:r>
              <a:rPr lang="en-US" sz="1400" dirty="0" smtClean="0"/>
              <a:t>You can do this in the GUI or edit a .</a:t>
            </a:r>
            <a:r>
              <a:rPr lang="en-US" sz="1400" dirty="0" err="1" smtClean="0"/>
              <a:t>emtg_universe</a:t>
            </a:r>
            <a:r>
              <a:rPr lang="en-US" sz="1400" dirty="0" smtClean="0"/>
              <a:t> text file directly. Text is easier.</a:t>
            </a:r>
          </a:p>
          <a:p>
            <a:r>
              <a:rPr lang="en-US" sz="1400" dirty="0" smtClean="0"/>
              <a:t>Create a body and tell EMTG your new body’s SPICE ID and name. If you are using SPICE, all you need to enter is name, </a:t>
            </a:r>
            <a:r>
              <a:rPr lang="en-US" sz="1400" dirty="0" err="1" smtClean="0"/>
              <a:t>shortname</a:t>
            </a:r>
            <a:r>
              <a:rPr lang="en-US" sz="1400" dirty="0" smtClean="0"/>
              <a:t>, and SPICE_ID.</a:t>
            </a:r>
            <a:endParaRPr lang="en-US" sz="1400"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7</a:t>
            </a:fld>
            <a:endParaRPr lang="en-US"/>
          </a:p>
        </p:txBody>
      </p:sp>
      <p:sp>
        <p:nvSpPr>
          <p:cNvPr id="8" name="Rounded Rectangle 7"/>
          <p:cNvSpPr/>
          <p:nvPr/>
        </p:nvSpPr>
        <p:spPr bwMode="auto">
          <a:xfrm>
            <a:off x="5529072" y="3373120"/>
            <a:ext cx="2994215" cy="41656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pic>
        <p:nvPicPr>
          <p:cNvPr id="9" name="Picture 8"/>
          <p:cNvPicPr>
            <a:picLocks noChangeAspect="1"/>
          </p:cNvPicPr>
          <p:nvPr/>
        </p:nvPicPr>
        <p:blipFill>
          <a:blip r:embed="rId3"/>
          <a:stretch>
            <a:fillRect/>
          </a:stretch>
        </p:blipFill>
        <p:spPr>
          <a:xfrm>
            <a:off x="51602" y="3046087"/>
            <a:ext cx="3968115" cy="3082283"/>
          </a:xfrm>
          <a:prstGeom prst="rect">
            <a:avLst/>
          </a:prstGeom>
        </p:spPr>
      </p:pic>
    </p:spTree>
    <p:extLst>
      <p:ext uri="{BB962C8B-B14F-4D97-AF65-F5344CB8AC3E}">
        <p14:creationId xmlns:p14="http://schemas.microsoft.com/office/powerpoint/2010/main" val="167181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9597" y="1481872"/>
            <a:ext cx="8798903" cy="2360923"/>
          </a:xfrm>
          <a:prstGeom prst="rect">
            <a:avLst/>
          </a:prstGeom>
        </p:spPr>
      </p:pic>
      <p:sp>
        <p:nvSpPr>
          <p:cNvPr id="2" name="Title 1"/>
          <p:cNvSpPr>
            <a:spLocks noGrp="1"/>
          </p:cNvSpPr>
          <p:nvPr>
            <p:ph type="title"/>
          </p:nvPr>
        </p:nvSpPr>
        <p:spPr/>
        <p:txBody>
          <a:bodyPr/>
          <a:lstStyle/>
          <a:p>
            <a:r>
              <a:rPr lang="en-US" dirty="0" smtClean="0"/>
              <a:t>OSIRIS-</a:t>
            </a:r>
            <a:r>
              <a:rPr lang="en-US" dirty="0" err="1" smtClean="0"/>
              <a:t>REx</a:t>
            </a:r>
            <a:r>
              <a:rPr lang="en-US" dirty="0" smtClean="0"/>
              <a:t> Step 2:</a:t>
            </a:r>
            <a:br>
              <a:rPr lang="en-US" dirty="0" smtClean="0"/>
            </a:br>
            <a:r>
              <a:rPr lang="en-US" dirty="0" smtClean="0"/>
              <a:t>The Global Options Tab</a:t>
            </a:r>
            <a:endParaRPr lang="en-US" dirty="0"/>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8</a:t>
            </a:fld>
            <a:endParaRPr lang="en-US" dirty="0"/>
          </a:p>
        </p:txBody>
      </p:sp>
      <p:sp>
        <p:nvSpPr>
          <p:cNvPr id="8" name="Rounded Rectangle 7"/>
          <p:cNvSpPr/>
          <p:nvPr/>
        </p:nvSpPr>
        <p:spPr bwMode="auto">
          <a:xfrm>
            <a:off x="1888474" y="1544569"/>
            <a:ext cx="3349731" cy="240041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Rounded Rectangle 8"/>
          <p:cNvSpPr/>
          <p:nvPr/>
        </p:nvSpPr>
        <p:spPr bwMode="auto">
          <a:xfrm>
            <a:off x="5238205" y="1745792"/>
            <a:ext cx="3792506" cy="69333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0" name="TextBox 9"/>
          <p:cNvSpPr txBox="1"/>
          <p:nvPr/>
        </p:nvSpPr>
        <p:spPr>
          <a:xfrm>
            <a:off x="115312" y="4105252"/>
            <a:ext cx="8915399"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Use the </a:t>
            </a:r>
            <a:r>
              <a:rPr lang="en-US" sz="1600" dirty="0" err="1" smtClean="0"/>
              <a:t>MGAnDSMs</a:t>
            </a:r>
            <a:r>
              <a:rPr lang="en-US" sz="1600" dirty="0" smtClean="0"/>
              <a:t> transcription for chemical missions</a:t>
            </a:r>
          </a:p>
          <a:p>
            <a:pPr marL="285750" indent="-285750">
              <a:buFont typeface="Arial" panose="020B0604020202020204" pitchFamily="34" charset="0"/>
              <a:buChar char="•"/>
            </a:pPr>
            <a:r>
              <a:rPr lang="en-US" sz="1600" dirty="0" smtClean="0"/>
              <a:t>There </a:t>
            </a:r>
            <a:r>
              <a:rPr lang="en-US" sz="1600" dirty="0"/>
              <a:t>are many objective functions. </a:t>
            </a:r>
            <a:r>
              <a:rPr lang="en-US" sz="1600" dirty="0" smtClean="0"/>
              <a:t>We’ll use minimum </a:t>
            </a:r>
            <a:r>
              <a:rPr lang="el-GR" sz="1600" dirty="0" smtClean="0">
                <a:latin typeface="Times New Roman" panose="02020603050405020304" pitchFamily="18" charset="0"/>
                <a:cs typeface="Times New Roman" panose="02020603050405020304" pitchFamily="18" charset="0"/>
              </a:rPr>
              <a:t>Δ</a:t>
            </a:r>
            <a:r>
              <a:rPr lang="en-US" sz="1600" dirty="0" smtClean="0">
                <a:latin typeface="Times New Roman" panose="02020603050405020304" pitchFamily="18" charset="0"/>
                <a:cs typeface="Times New Roman" panose="02020603050405020304" pitchFamily="18" charset="0"/>
              </a:rPr>
              <a:t>v</a:t>
            </a:r>
            <a:r>
              <a:rPr lang="en-US" sz="1600" dirty="0" smtClean="0"/>
              <a:t> in this example.</a:t>
            </a:r>
          </a:p>
          <a:p>
            <a:pPr marL="285750" indent="-285750">
              <a:buFont typeface="Arial" panose="020B0604020202020204" pitchFamily="34" charset="0"/>
              <a:buChar char="•"/>
            </a:pPr>
            <a:r>
              <a:rPr lang="en-US" sz="1600" dirty="0" err="1" smtClean="0"/>
              <a:t>PyEMTG</a:t>
            </a:r>
            <a:r>
              <a:rPr lang="en-US" sz="1600" dirty="0" smtClean="0"/>
              <a:t> does math! You can, for example, write “365.25 * 7” in the flight time bounds field.</a:t>
            </a:r>
          </a:p>
          <a:p>
            <a:pPr marL="285750" indent="-285750">
              <a:buFont typeface="Arial" panose="020B0604020202020204" pitchFamily="34" charset="0"/>
              <a:buChar char="•"/>
            </a:pPr>
            <a:r>
              <a:rPr lang="en-US" sz="1600" dirty="0" smtClean="0"/>
              <a:t>For chemical missions, the “number of time-steps” field only affects the resolution of the final trajectory plot and not the solution itself.</a:t>
            </a:r>
          </a:p>
          <a:p>
            <a:pPr marL="285750" indent="-285750">
              <a:buFont typeface="Arial" panose="020B0604020202020204" pitchFamily="34" charset="0"/>
              <a:buChar char="•"/>
            </a:pPr>
            <a:r>
              <a:rPr lang="en-US" sz="1600" dirty="0" smtClean="0"/>
              <a:t>It is good policy to set a 60 day coast constraint after launch, and 45 days before and 15 days after each gravity assist.</a:t>
            </a:r>
          </a:p>
        </p:txBody>
      </p:sp>
      <p:sp>
        <p:nvSpPr>
          <p:cNvPr id="11" name="Rounded Rectangle 10"/>
          <p:cNvSpPr/>
          <p:nvPr/>
        </p:nvSpPr>
        <p:spPr bwMode="auto">
          <a:xfrm>
            <a:off x="5238205" y="2439123"/>
            <a:ext cx="3170207" cy="56994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277252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263" y="1384300"/>
            <a:ext cx="8601600" cy="3624475"/>
          </a:xfrm>
          <a:prstGeom prst="rect">
            <a:avLst/>
          </a:prstGeom>
        </p:spPr>
      </p:pic>
      <p:sp>
        <p:nvSpPr>
          <p:cNvPr id="2" name="Title 1"/>
          <p:cNvSpPr>
            <a:spLocks noGrp="1"/>
          </p:cNvSpPr>
          <p:nvPr>
            <p:ph type="title"/>
          </p:nvPr>
        </p:nvSpPr>
        <p:spPr/>
        <p:txBody>
          <a:bodyPr/>
          <a:lstStyle/>
          <a:p>
            <a:r>
              <a:rPr lang="en-US" dirty="0"/>
              <a:t>OSIRIS-</a:t>
            </a:r>
            <a:r>
              <a:rPr lang="en-US" dirty="0" err="1"/>
              <a:t>REx</a:t>
            </a:r>
            <a:r>
              <a:rPr lang="en-US" dirty="0"/>
              <a:t> Step </a:t>
            </a:r>
            <a:r>
              <a:rPr lang="en-US" dirty="0" smtClean="0"/>
              <a:t>3:</a:t>
            </a:r>
            <a:r>
              <a:rPr lang="en-US" dirty="0"/>
              <a:t/>
            </a:r>
            <a:br>
              <a:rPr lang="en-US" dirty="0"/>
            </a:br>
            <a:r>
              <a:rPr lang="en-US" dirty="0"/>
              <a:t>The </a:t>
            </a:r>
            <a:r>
              <a:rPr lang="en-US" dirty="0" smtClean="0"/>
              <a:t>Physics Options </a:t>
            </a:r>
            <a:r>
              <a:rPr lang="en-US" dirty="0"/>
              <a:t>Tab</a:t>
            </a:r>
          </a:p>
        </p:txBody>
      </p:sp>
      <p:sp>
        <p:nvSpPr>
          <p:cNvPr id="4" name="Slide Number Placeholder 3"/>
          <p:cNvSpPr>
            <a:spLocks noGrp="1"/>
          </p:cNvSpPr>
          <p:nvPr>
            <p:ph type="sldNum" sz="quarter" idx="10"/>
          </p:nvPr>
        </p:nvSpPr>
        <p:spPr/>
        <p:txBody>
          <a:bodyPr/>
          <a:lstStyle/>
          <a:p>
            <a:pPr>
              <a:defRPr/>
            </a:pPr>
            <a:fld id="{8ED957B2-7CE4-4C2E-86CE-320E3734304C}" type="slidenum">
              <a:rPr lang="en-US" smtClean="0"/>
              <a:pPr>
                <a:defRPr/>
              </a:pPr>
              <a:t>9</a:t>
            </a:fld>
            <a:endParaRPr lang="en-US"/>
          </a:p>
        </p:txBody>
      </p:sp>
      <p:sp>
        <p:nvSpPr>
          <p:cNvPr id="8" name="Rounded Rectangle 7"/>
          <p:cNvSpPr/>
          <p:nvPr/>
        </p:nvSpPr>
        <p:spPr bwMode="auto">
          <a:xfrm>
            <a:off x="76727" y="1605416"/>
            <a:ext cx="7197833" cy="340335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9" name="TextBox 8"/>
          <p:cNvSpPr txBox="1"/>
          <p:nvPr/>
        </p:nvSpPr>
        <p:spPr>
          <a:xfrm>
            <a:off x="0" y="5008775"/>
            <a:ext cx="891539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Make sure your script points to the correct Universe folder or else nothing will work. If you configured </a:t>
            </a:r>
            <a:r>
              <a:rPr lang="en-US" sz="1600" dirty="0" err="1" smtClean="0"/>
              <a:t>PyEMTG.options</a:t>
            </a:r>
            <a:r>
              <a:rPr lang="en-US" sz="1600" dirty="0" smtClean="0"/>
              <a:t> correctly you can just click the “Default” button.</a:t>
            </a:r>
          </a:p>
          <a:p>
            <a:pPr marL="285750" indent="-285750">
              <a:buFont typeface="Arial" panose="020B0604020202020204" pitchFamily="34" charset="0"/>
              <a:buChar char="•"/>
            </a:pPr>
            <a:r>
              <a:rPr lang="en-US" sz="1600" dirty="0" smtClean="0"/>
              <a:t>Third body and solar radiation pressure perturbations only work if your propagator is set to “Integrator.” This is very slow and unnecessary for this stage of design.</a:t>
            </a:r>
          </a:p>
        </p:txBody>
      </p:sp>
    </p:spTree>
    <p:extLst>
      <p:ext uri="{BB962C8B-B14F-4D97-AF65-F5344CB8AC3E}">
        <p14:creationId xmlns:p14="http://schemas.microsoft.com/office/powerpoint/2010/main" val="226597818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34226</TotalTime>
  <Words>2781</Words>
  <Application>Microsoft Office PowerPoint</Application>
  <PresentationFormat>On-screen Show (4:3)</PresentationFormat>
  <Paragraphs>225</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Cambria Math</vt:lpstr>
      <vt:lpstr>Lucida Grande</vt:lpstr>
      <vt:lpstr>Times New Roman</vt:lpstr>
      <vt:lpstr>Wingdings</vt:lpstr>
      <vt:lpstr>Blank Presentation</vt:lpstr>
      <vt:lpstr> </vt:lpstr>
      <vt:lpstr>Some nuts and bolts</vt:lpstr>
      <vt:lpstr>Let’s play with EMTG…</vt:lpstr>
      <vt:lpstr>Configuring PyEMTG</vt:lpstr>
      <vt:lpstr>Chemical Mission Modeling in EMTG</vt:lpstr>
      <vt:lpstr>OSIRIS-REx Step 1a: Acquire body ephemeris data</vt:lpstr>
      <vt:lpstr>OSIRIS-REx Step 1b: Create a Universe file to teach EMTG about your body(ies)</vt:lpstr>
      <vt:lpstr>OSIRIS-REx Step 2: The Global Options Tab</vt:lpstr>
      <vt:lpstr>OSIRIS-REx Step 3: The Physics Options Tab</vt:lpstr>
      <vt:lpstr>OSIRIS-REx Step 4: The Spacecraft Options Tab</vt:lpstr>
      <vt:lpstr>OSIRIS-REx Step 5a: The Journey Options Tab (Journey 1)</vt:lpstr>
      <vt:lpstr>OSIRIS-REx Step 5b: The Journey Options Tab (Journey 2)</vt:lpstr>
      <vt:lpstr>OSIRIS-REx Step 6: The Solver Options Tab</vt:lpstr>
      <vt:lpstr>OSIRIS-REx Step 7 The Output Options Tab</vt:lpstr>
      <vt:lpstr>OSIRIS-REx Step 8: Run your mission!</vt:lpstr>
      <vt:lpstr>OSIRIS-REx Step 9: Post-Process Your Mission</vt:lpstr>
      <vt:lpstr>“OSIRIS-REx-like” Trajectory Plot (note: the real mission has other constraints and does not look like this)</vt:lpstr>
      <vt:lpstr>Interlude: What makes Low-Thrust Different?</vt:lpstr>
      <vt:lpstr>Low-Thrust Modeling in EMTG Transcription</vt:lpstr>
      <vt:lpstr>Low-Thrust Modeling in EMTG Spacecraft and Launch Vehicle Models</vt:lpstr>
      <vt:lpstr>LowSIRIS-REx Step 1: The Global Options Tab</vt:lpstr>
      <vt:lpstr>LowSIRIS-REx Step 2: The Physics Options Tab</vt:lpstr>
      <vt:lpstr>LowSIRIS-REx Step 3: The Spacecraft Options Tab</vt:lpstr>
      <vt:lpstr>LowSIRIS-REx Step 4a: The Journey Options Tab</vt:lpstr>
      <vt:lpstr>LowSIRIS-REx Step 4b: The Journey Options Tab</vt:lpstr>
      <vt:lpstr>LowSIRIS-REx Step 5: The Solver Options Tab</vt:lpstr>
      <vt:lpstr>LowSIRIS-REx Step 6 The Output Options Tab</vt:lpstr>
      <vt:lpstr>LowSIRIS-REx Step 7: Run your mission!</vt:lpstr>
      <vt:lpstr>LowSIRIS-REx Step 8: Post-Process Your Mission</vt:lpstr>
      <vt:lpstr>LowSIRIS-REx Trajectory Plot</vt:lpstr>
      <vt:lpstr>LowSIRIS-REx Systems Plot</vt:lpstr>
      <vt:lpstr>LowSIRIS-REx in Medium-High Fidelity</vt:lpstr>
      <vt:lpstr>LowSIRIS-REx in Medium-High Fidelity Step 1: The Global Options Panel</vt:lpstr>
      <vt:lpstr>LowSIRIS-REx in Medium-High Fidelity Step 2: The Solver Options Panel</vt:lpstr>
      <vt:lpstr>SNOPT is an exciting spectator sport…</vt:lpstr>
      <vt:lpstr>LowSIRIS-REx in Medium-High Fidelity Trajectory Plot</vt:lpstr>
      <vt:lpstr>LowSIRIS-REx in Medium-High Fidelity Systems Plot</vt:lpstr>
      <vt:lpstr>Some of the many things that we did not cover…</vt:lpstr>
    </vt:vector>
  </TitlesOfParts>
  <Company>LMIT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ENGLANDER, JACOB A. (GSFC-5950)</dc:creator>
  <cp:lastModifiedBy>Englander, Jacob A. (GSFC-5950)</cp:lastModifiedBy>
  <cp:revision>726</cp:revision>
  <cp:lastPrinted>2006-05-01T17:23:32Z</cp:lastPrinted>
  <dcterms:created xsi:type="dcterms:W3CDTF">2011-08-30T15:15:11Z</dcterms:created>
  <dcterms:modified xsi:type="dcterms:W3CDTF">2020-04-22T16:51:56Z</dcterms:modified>
</cp:coreProperties>
</file>